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Lst>
  <p:notesMasterIdLst>
    <p:notesMasterId r:id="rId29"/>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notesMaster" Target="notesMasters/notesMaster1.xml"/><Relationship Id="rId30" Type="http://schemas.openxmlformats.org/officeDocument/2006/relationships/presProps" Target="presProps.xml"/><Relationship Id="rId31" Type="http://schemas.openxmlformats.org/officeDocument/2006/relationships/viewProps" Target="viewProps.xml"/><Relationship Id="rId32" Type="http://schemas.openxmlformats.org/officeDocument/2006/relationships/theme" Target="theme/theme1.xml"/><Relationship Id="rId33"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Housekeeping: recording, chat for questions, materials go up on the site after.
Opening line: everybody in this room has, at some point, copied a list off a web page into a spreadsheet at 9pm. Today we're going to do that properly, in about four minutes, and I'm going to show you where the guardrails are, because that part matters more than the speed.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Credit the previous presenters by name. Michelle in Session 3, Kaitlyn in Session 4, Ashley in Session 5.
Point: this is a community that stacks knowledge instead of restarting every month. Today is the applied one.
If anyone asks about the swap: Michelle's Chief of Staff session moved to September 18. Say it once, plainly, and move on. It is on the site and it went out in the email.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the room in chat: how many of you have a spreadsheet like this open right now that you have not touched in three weeks?
Don't rush this slide. The pain has to land before the fix means anything.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Set the contract for the hour. Three things, and they get all three as downloads afterward.
Say the last line out loud. It's the theme of the whole community and it's the answer to half the fear in the room.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Six minutes, and say that out loud so nobody thinks this is the whole session.
Frame it as the normal case, not the edge case: you pay for a platform, you are licensed to use it, you are logged in right now. The question is not whether you can look. It is what you are allowed to do with what you see.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replaces the whole public-versus-permitted argument. It is a better frame for this room because it describes what they actually do all day.
The honest nuance: nobody can give you a bright line on volume. What you can do is be able to describe your own use in one sentence and be comfortable saying it out loud to the platform's account manager.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Keep this to two minutes. It is the brief version on purpose.
Do not name the platform from the stage unless you have read their agreement yourself and you are ready to be quoted. Say 'one very large CRE platform' and let people go check their own. The ones who need to know will work it out in about four seconds.
If someone asks directly, the honest answer is: their public terms of use say it in writing, as of July 2026, and your negotiated subscription agreement is a different document that I have not read.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third card is the one that matters for a logged-in platform. Whatever is on that screen becomes part of a conversation that syncs to your phone. If your platform shows client-side deal data, that is a real problem and a separate profile is the answer.
Never use skip-all-approvals on a site holding your credentials. Say it here.
Prompt-injection numbers if asked: Anthropic published 23.6% unmitigated down to under 0.08% today. Their internal figures, different models and configurations, not a clean time series, and they still say it is not zero.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Switch to the browser here. Be logged in already, with the platform open and no search run yet. You build the search live.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Show the actual side panel and one permission prompt on screen. People understand it instantly once they see the dialog.
If your firm is on Teams or Enterprise, your admin can set allowlists org-wide. Worth telling them to ask.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single most useful idea in the session for anyone who pays for a platform. Slow down here.
The double win: better results AND a defensible posture. You filtered with the tool you licensed, and the AI only ever read what was already rendered on your screen.
Build the search live so they see how ordinary it is. Asset type, market, size floor, ownership type. Nothing clever.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DEMO. Ninety seconds.
Before you send it, say what you expect. Then send. If it comes back wrong, that is a gift: show them how you re-prompt instead of pretending it worked.
FALLBACK: if the extension stalls, go to your screenshot backup slides, narrate them, keep moving. Fifteen seconds, not five minutes.
If your result set is long, filter tighter rather than asking it to paginate. One screen is the whole discipline.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 one spot-check live. Pick a row, find it on the platform screen, done.
This is Michelle's verification point and Ashley's Finish step, applied to a list instead of a document. Credit them.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Energy shift. Everything before this was setup. This is the part they came for, and it is the biggest block in the session for a reason.
Transition line: your platform just told you who exists. It cannot tell you who is worth calling on Monday.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Land the gap hard. Every person in this room has a platform subscription and still does not know who to call Monday. That is not a data problem, it is a research problem.
The last line is the pitch for the whole back half: twenty minutes a company, thirty companies, is two solid days. That is what we are collapsing.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new heart of the session. Take your time.
The 10-K point surprises people every time. Property counts and square footage are in there because the SEC makes them put it there. It is the single best free source in CRE and almost nobody in a brokerage opens one.
The reason for separate passes: if you ask one enormous question you get one confident blur. Three smaller passes give you three answers you can check independently.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DEMO. Two minutes, and it runs longer than demo one. Fill the wait with the 10-K point.
When it lands, deliberately find a 'not found' and praise it out loud. You want the room to see that a gap is correct behaviour, not a failure.
Then point at one source link and one confidence level. Ten seconds. Do not read the whole table.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is the one people will thank you for. It is also the one that makes the AI actually worth using: nobody has time to check ninety days of news on thirty companies by hand.
Be careful with the incident line. If a company had a loss event, that is public information and it is legitimate context, but the outreach has to be about helping rather than ambulance-chasing. Say that out loud, because somebody in the room sells like that and should not.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spot-check rule is the one that separates people who use this well from people who get burned. Three at random, every run, no exceptions.
Close the section on the last line and hold for a beat. It is the honest summary of what this whole hour is worth.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Energy shift here. The compliance and mechanics are done. This last part is the payoff.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ACTIVITY, three minutes. Make them actually write. Ask two people to put their 'what makes a 5' in chat and read them out.
The last two boxes are the ones nobody has ever written down, and they are the ones that make the score mean something. Size and market are easy. Describing your best-ever account, and being honest about what a warm path looks like, is the real work.
This is the slide that makes the hour theirs instead of yours. Protect the time.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DEMO three, if time allows. Two minutes.
The teaching point is the Cut list. Scroll to it deliberately and read one reason out loud. Then find one you disagree with and say so. That's the human-in-the-loop point made concretely instead of as a platitude.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Keep this simple. Two numbers, multiply, sort. If someone wants a weighted model with eight factors, tell them the eight-factor model is the one they'll stop filling in by week three.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'keep the Cut list' point is the one experienced people nod at. Disqualified today is not disqualified forever, and having the reason written down is worth more than the row.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Say the disclaimer out loud, don't just leave it on the slide. It buys you credibility rather than costing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Put the site URL in chat here, not just on the slide. People act on links they can click.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Have the LinkedIn answer ready because it will absolutely come up. Deliver it without apology.
Thank the sponsors. Remind them the recap and materials go up on the site.
Close by pointing at September: Michelle Hamilton on building your own AI Chief of Staff, September 18. The people who registered for her session this month should leave knowing exactly when to come back.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slideLayout" Target="../slideLayouts/slideLayout1.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image-27-1.png"/><Relationship Id="rId2" Type="http://schemas.openxmlformats.org/officeDocument/2006/relationships/slideLayout" Target="../slideLayouts/slideLayout1.xml"/><Relationship Id="rId3" Type="http://schemas.openxmlformats.org/officeDocument/2006/relationships/notesSlide" Target="../notesSlides/notesSlide27.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6304A"/>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03504" y="566928"/>
            <a:ext cx="1051560" cy="1051560"/>
          </a:xfrm>
          <a:prstGeom prst="rect">
            <a:avLst/>
          </a:prstGeom>
        </p:spPr>
      </p:pic>
      <p:sp>
        <p:nvSpPr>
          <p:cNvPr id="3" name="Text 0"/>
          <p:cNvSpPr/>
          <p:nvPr/>
        </p:nvSpPr>
        <p:spPr>
          <a:xfrm>
            <a:off x="1847088" y="786384"/>
            <a:ext cx="5486400" cy="274320"/>
          </a:xfrm>
          <a:prstGeom prst="rect">
            <a:avLst/>
          </a:prstGeom>
          <a:noFill/>
          <a:ln/>
        </p:spPr>
        <p:txBody>
          <a:bodyPr wrap="square" lIns="0" tIns="0" rIns="0" bIns="0" rtlCol="0" anchor="ctr"/>
          <a:lstStyle/>
          <a:p>
            <a:pPr indent="0" marL="0">
              <a:buNone/>
            </a:pPr>
            <a:r>
              <a:rPr lang="en-US" sz="1200" b="1" spc="280" kern="0" dirty="0">
                <a:solidFill>
                  <a:srgbClr val="D9694C"/>
                </a:solidFill>
                <a:latin typeface="Courier New" pitchFamily="34" charset="0"/>
                <a:ea typeface="Courier New" pitchFamily="34" charset="-122"/>
                <a:cs typeface="Courier New" pitchFamily="34" charset="-120"/>
              </a:rPr>
              <a:t>AI × CRE  ·  SESSION 06</a:t>
            </a:r>
            <a:endParaRPr lang="en-US" sz="1200" dirty="0"/>
          </a:p>
        </p:txBody>
      </p:sp>
      <p:sp>
        <p:nvSpPr>
          <p:cNvPr id="4" name="Text 1"/>
          <p:cNvSpPr/>
          <p:nvPr/>
        </p:nvSpPr>
        <p:spPr>
          <a:xfrm>
            <a:off x="1847088" y="1097280"/>
            <a:ext cx="6400800" cy="274320"/>
          </a:xfrm>
          <a:prstGeom prst="rect">
            <a:avLst/>
          </a:prstGeom>
          <a:noFill/>
          <a:ln/>
        </p:spPr>
        <p:txBody>
          <a:bodyPr wrap="square" lIns="0" tIns="0" rIns="0" bIns="0" rtlCol="0" anchor="ctr"/>
          <a:lstStyle/>
          <a:p>
            <a:pPr indent="0" marL="0">
              <a:buNone/>
            </a:pPr>
            <a:r>
              <a:rPr lang="en-US" sz="1000" spc="160" kern="0" dirty="0">
                <a:solidFill>
                  <a:srgbClr val="9FC0D8"/>
                </a:solidFill>
                <a:latin typeface="Courier New" pitchFamily="34" charset="0"/>
                <a:ea typeface="Courier New" pitchFamily="34" charset="-122"/>
                <a:cs typeface="Courier New" pitchFamily="34" charset="-120"/>
              </a:rPr>
              <a:t>FRIDAY, AUGUST 21, 2026  ·  10:00 AM ET  ·  MICROSOFT TEAMS</a:t>
            </a:r>
            <a:endParaRPr lang="en-US" sz="1000" dirty="0"/>
          </a:p>
        </p:txBody>
      </p:sp>
      <p:sp>
        <p:nvSpPr>
          <p:cNvPr id="5" name="Text 2"/>
          <p:cNvSpPr/>
          <p:nvPr/>
        </p:nvSpPr>
        <p:spPr>
          <a:xfrm>
            <a:off x="640080" y="2057400"/>
            <a:ext cx="8595360" cy="1828800"/>
          </a:xfrm>
          <a:prstGeom prst="rect">
            <a:avLst/>
          </a:prstGeom>
          <a:noFill/>
          <a:ln/>
        </p:spPr>
        <p:txBody>
          <a:bodyPr wrap="square" lIns="0" tIns="0" rIns="0" bIns="0" rtlCol="0" anchor="ctr"/>
          <a:lstStyle/>
          <a:p>
            <a:pPr indent="0" marL="0">
              <a:lnSpc>
                <a:spcPts val="6200"/>
              </a:lnSpc>
              <a:buNone/>
            </a:pPr>
            <a:r>
              <a:rPr lang="en-US" sz="6000" b="1" dirty="0">
                <a:solidFill>
                  <a:srgbClr val="EAF2F7"/>
                </a:solidFill>
                <a:latin typeface="Arial" pitchFamily="34" charset="0"/>
                <a:ea typeface="Arial" pitchFamily="34" charset="-122"/>
                <a:cs typeface="Arial" pitchFamily="34" charset="-120"/>
              </a:rPr>
              <a:t>From data dump</a:t>
            </a:r>
            <a:endParaRPr lang="en-US" sz="6000" dirty="0"/>
          </a:p>
          <a:p>
            <a:pPr indent="0" marL="0">
              <a:lnSpc>
                <a:spcPts val="6200"/>
              </a:lnSpc>
              <a:buNone/>
            </a:pPr>
            <a:r>
              <a:rPr lang="en-US" sz="6000" b="1" dirty="0">
                <a:solidFill>
                  <a:srgbClr val="EAF2F7"/>
                </a:solidFill>
                <a:latin typeface="Arial" pitchFamily="34" charset="0"/>
                <a:ea typeface="Arial" pitchFamily="34" charset="-122"/>
                <a:cs typeface="Arial" pitchFamily="34" charset="-120"/>
              </a:rPr>
              <a:t>to deal flow</a:t>
            </a:r>
            <a:endParaRPr lang="en-US" sz="6000" dirty="0"/>
          </a:p>
        </p:txBody>
      </p:sp>
      <p:sp>
        <p:nvSpPr>
          <p:cNvPr id="6" name="Text 3"/>
          <p:cNvSpPr/>
          <p:nvPr/>
        </p:nvSpPr>
        <p:spPr>
          <a:xfrm>
            <a:off x="640080" y="3913632"/>
            <a:ext cx="8595360" cy="457200"/>
          </a:xfrm>
          <a:prstGeom prst="rect">
            <a:avLst/>
          </a:prstGeom>
          <a:noFill/>
          <a:ln/>
        </p:spPr>
        <p:txBody>
          <a:bodyPr wrap="square" lIns="0" tIns="0" rIns="0" bIns="0" rtlCol="0" anchor="ctr"/>
          <a:lstStyle/>
          <a:p>
            <a:pPr indent="0" marL="0">
              <a:buNone/>
            </a:pPr>
            <a:r>
              <a:rPr lang="en-US" sz="2400" dirty="0">
                <a:solidFill>
                  <a:srgbClr val="D9694C"/>
                </a:solidFill>
                <a:latin typeface="Arial" pitchFamily="34" charset="0"/>
                <a:ea typeface="Arial" pitchFamily="34" charset="-122"/>
                <a:cs typeface="Arial" pitchFamily="34" charset="-120"/>
              </a:rPr>
              <a:t>Building a prospect list you'll actually work</a:t>
            </a:r>
            <a:endParaRPr lang="en-US" sz="2400" dirty="0"/>
          </a:p>
        </p:txBody>
      </p:sp>
      <p:sp>
        <p:nvSpPr>
          <p:cNvPr id="7" name="Text 4"/>
          <p:cNvSpPr/>
          <p:nvPr/>
        </p:nvSpPr>
        <p:spPr>
          <a:xfrm>
            <a:off x="640080" y="4498848"/>
            <a:ext cx="9052560" cy="731520"/>
          </a:xfrm>
          <a:prstGeom prst="rect">
            <a:avLst/>
          </a:prstGeom>
          <a:noFill/>
          <a:ln/>
        </p:spPr>
        <p:txBody>
          <a:bodyPr wrap="square" lIns="0" tIns="0" rIns="0" bIns="0" rtlCol="0" anchor="t"/>
          <a:lstStyle/>
          <a:p>
            <a:pPr indent="0" marL="0">
              <a:lnSpc>
                <a:spcPts val="2300"/>
              </a:lnSpc>
              <a:buNone/>
            </a:pPr>
            <a:r>
              <a:rPr lang="en-US" sz="1600" dirty="0">
                <a:solidFill>
                  <a:srgbClr val="9FC0D8"/>
                </a:solidFill>
                <a:latin typeface="Calibri" pitchFamily="34" charset="0"/>
                <a:ea typeface="Calibri" pitchFamily="34" charset="-122"/>
                <a:cs typeface="Calibri" pitchFamily="34" charset="-120"/>
              </a:rPr>
              <a:t>Filter inside the platform you already pay for, let AI do the research, and score every row against what you actually want.</a:t>
            </a:r>
            <a:endParaRPr lang="en-US" sz="1600" dirty="0"/>
          </a:p>
        </p:txBody>
      </p:sp>
      <p:sp>
        <p:nvSpPr>
          <p:cNvPr id="8" name="Text 5"/>
          <p:cNvSpPr/>
          <p:nvPr/>
        </p:nvSpPr>
        <p:spPr>
          <a:xfrm>
            <a:off x="640080" y="5623560"/>
            <a:ext cx="7315200" cy="731520"/>
          </a:xfrm>
          <a:prstGeom prst="rect">
            <a:avLst/>
          </a:prstGeom>
          <a:noFill/>
          <a:ln/>
        </p:spPr>
        <p:txBody>
          <a:bodyPr wrap="square" lIns="0" tIns="0" rIns="0" bIns="0" rtlCol="0" anchor="t"/>
          <a:lstStyle/>
          <a:p>
            <a:pPr indent="0" marL="0">
              <a:lnSpc>
                <a:spcPts val="2000"/>
              </a:lnSpc>
              <a:buNone/>
            </a:pPr>
            <a:r>
              <a:rPr lang="en-US" sz="1700" b="1" dirty="0">
                <a:solidFill>
                  <a:srgbClr val="EAF2F7"/>
                </a:solidFill>
                <a:latin typeface="Arial" pitchFamily="34" charset="0"/>
                <a:ea typeface="Arial" pitchFamily="34" charset="-122"/>
                <a:cs typeface="Arial" pitchFamily="34" charset="-120"/>
              </a:rPr>
              <a:t>Ivy Marguerite</a:t>
            </a:r>
            <a:endParaRPr lang="en-US" sz="1700" dirty="0"/>
          </a:p>
          <a:p>
            <a:pPr indent="0" marL="0">
              <a:lnSpc>
                <a:spcPts val="2000"/>
              </a:lnSpc>
              <a:buNone/>
            </a:pPr>
            <a:r>
              <a:rPr lang="en-US" sz="1250" dirty="0">
                <a:solidFill>
                  <a:srgbClr val="9FC0D8"/>
                </a:solidFill>
                <a:latin typeface="Calibri" pitchFamily="34" charset="0"/>
                <a:ea typeface="Calibri" pitchFamily="34" charset="-122"/>
                <a:cs typeface="Calibri" pitchFamily="34" charset="-120"/>
              </a:rPr>
              <a:t>Senior Territory Manager, EyeQ Monitoring  ·  Co-Lead, AI × CRE</a:t>
            </a:r>
            <a:endParaRPr lang="en-US" sz="17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EAF2F7"/>
        </a:solidFill>
      </p:bgPr>
    </p:bg>
    <p:spTree>
      <p:nvGrpSpPr>
        <p:cNvPr id="1" name=""/>
        <p:cNvGrpSpPr/>
        <p:nvPr/>
      </p:nvGrpSpPr>
      <p:grpSpPr>
        <a:xfrm>
          <a:off x="0" y="0"/>
          <a:ext cx="0" cy="0"/>
          <a:chOff x="0" y="0"/>
          <a:chExt cx="0" cy="0"/>
        </a:xfrm>
      </p:grpSpPr>
      <p:sp>
        <p:nvSpPr>
          <p:cNvPr id="2" name="Text 0"/>
          <p:cNvSpPr/>
          <p:nvPr/>
        </p:nvSpPr>
        <p:spPr>
          <a:xfrm>
            <a:off x="640080" y="475488"/>
            <a:ext cx="10881360" cy="237744"/>
          </a:xfrm>
          <a:prstGeom prst="rect">
            <a:avLst/>
          </a:prstGeom>
          <a:noFill/>
          <a:ln/>
        </p:spPr>
        <p:txBody>
          <a:bodyPr wrap="square" lIns="0" tIns="0" rIns="0" bIns="0" rtlCol="0" anchor="ctr"/>
          <a:lstStyle/>
          <a:p>
            <a:pPr indent="0" marL="0">
              <a:buNone/>
            </a:pPr>
            <a:r>
              <a:rPr lang="en-US" sz="1100" b="1" spc="240" kern="0" dirty="0">
                <a:solidFill>
                  <a:srgbClr val="C2603F"/>
                </a:solidFill>
                <a:latin typeface="Courier New" pitchFamily="34" charset="0"/>
                <a:ea typeface="Courier New" pitchFamily="34" charset="-122"/>
                <a:cs typeface="Courier New" pitchFamily="34" charset="-120"/>
              </a:rPr>
              <a:t>01 · WHERE THIS FITS</a:t>
            </a:r>
            <a:endParaRPr lang="en-US" sz="1100" dirty="0"/>
          </a:p>
        </p:txBody>
      </p:sp>
      <p:sp>
        <p:nvSpPr>
          <p:cNvPr id="3" name="Text 1"/>
          <p:cNvSpPr/>
          <p:nvPr/>
        </p:nvSpPr>
        <p:spPr>
          <a:xfrm>
            <a:off x="640080" y="749808"/>
            <a:ext cx="10881360" cy="1005840"/>
          </a:xfrm>
          <a:prstGeom prst="rect">
            <a:avLst/>
          </a:prstGeom>
          <a:noFill/>
          <a:ln/>
        </p:spPr>
        <p:txBody>
          <a:bodyPr wrap="square" lIns="0" tIns="0" rIns="0" bIns="0" rtlCol="0" anchor="ctr"/>
          <a:lstStyle/>
          <a:p>
            <a:pPr indent="0" marL="0">
              <a:lnSpc>
                <a:spcPts val="4000"/>
              </a:lnSpc>
              <a:buNone/>
            </a:pPr>
            <a:r>
              <a:rPr lang="en-US" sz="3400" b="1" dirty="0">
                <a:solidFill>
                  <a:srgbClr val="16304A"/>
                </a:solidFill>
                <a:latin typeface="Arial" pitchFamily="34" charset="0"/>
                <a:ea typeface="Arial" pitchFamily="34" charset="-122"/>
                <a:cs typeface="Arial" pitchFamily="34" charset="-120"/>
              </a:rPr>
              <a:t>We've been stacking this</a:t>
            </a:r>
            <a:endParaRPr lang="en-US" sz="3400" dirty="0"/>
          </a:p>
          <a:p>
            <a:pPr indent="0" marL="0">
              <a:lnSpc>
                <a:spcPts val="4000"/>
              </a:lnSpc>
              <a:buNone/>
            </a:pPr>
            <a:r>
              <a:rPr lang="en-US" sz="3400" b="1" dirty="0">
                <a:solidFill>
                  <a:srgbClr val="16304A"/>
                </a:solidFill>
                <a:latin typeface="Arial" pitchFamily="34" charset="0"/>
                <a:ea typeface="Arial" pitchFamily="34" charset="-122"/>
                <a:cs typeface="Arial" pitchFamily="34" charset="-120"/>
              </a:rPr>
              <a:t>all year.</a:t>
            </a:r>
            <a:endParaRPr lang="en-US" sz="3400" dirty="0"/>
          </a:p>
        </p:txBody>
      </p:sp>
      <p:sp>
        <p:nvSpPr>
          <p:cNvPr id="4" name="Text 2"/>
          <p:cNvSpPr/>
          <p:nvPr/>
        </p:nvSpPr>
        <p:spPr>
          <a:xfrm>
            <a:off x="640080" y="1810512"/>
            <a:ext cx="9509760" cy="457200"/>
          </a:xfrm>
          <a:prstGeom prst="rect">
            <a:avLst/>
          </a:prstGeom>
          <a:noFill/>
          <a:ln/>
        </p:spPr>
        <p:txBody>
          <a:bodyPr wrap="square" lIns="0" tIns="0" rIns="0" bIns="0" rtlCol="0" anchor="t"/>
          <a:lstStyle/>
          <a:p>
            <a:pPr indent="0" marL="0">
              <a:lnSpc>
                <a:spcPts val="2000"/>
              </a:lnSpc>
              <a:buNone/>
            </a:pPr>
            <a:r>
              <a:rPr lang="en-US" sz="1500" dirty="0">
                <a:solidFill>
                  <a:srgbClr val="2C5475"/>
                </a:solidFill>
                <a:latin typeface="Calibri" pitchFamily="34" charset="0"/>
                <a:ea typeface="Calibri" pitchFamily="34" charset="-122"/>
                <a:cs typeface="Calibri" pitchFamily="34" charset="-120"/>
              </a:rPr>
              <a:t>Every session has added one layer. This one puts them together on the task most of us do worst: finding who to talk to next.</a:t>
            </a:r>
            <a:endParaRPr lang="en-US" sz="1500" dirty="0"/>
          </a:p>
        </p:txBody>
      </p:sp>
      <p:sp>
        <p:nvSpPr>
          <p:cNvPr id="5" name="Shape 3"/>
          <p:cNvSpPr/>
          <p:nvPr/>
        </p:nvSpPr>
        <p:spPr>
          <a:xfrm>
            <a:off x="640080" y="3200400"/>
            <a:ext cx="2542032" cy="2286000"/>
          </a:xfrm>
          <a:prstGeom prst="roundRect">
            <a:avLst>
              <a:gd name="adj" fmla="val 2000"/>
            </a:avLst>
          </a:prstGeom>
          <a:solidFill>
            <a:srgbClr val="FFFFFF"/>
          </a:solidFill>
          <a:ln w="9525">
            <a:solidFill>
              <a:srgbClr val="D2E0EA"/>
            </a:solidFill>
            <a:prstDash val="solid"/>
          </a:ln>
          <a:effectLst>
            <a:outerShdw sx="100000" sy="100000" kx="0" ky="0" algn="bl" rotWithShape="0" blurRad="177800" dist="38100" dir="5400000">
              <a:srgbClr val="16304A">
                <a:alpha val="10000"/>
              </a:srgbClr>
            </a:outerShdw>
          </a:effectLst>
        </p:spPr>
      </p:sp>
      <p:sp>
        <p:nvSpPr>
          <p:cNvPr id="6" name="Text 4"/>
          <p:cNvSpPr/>
          <p:nvPr/>
        </p:nvSpPr>
        <p:spPr>
          <a:xfrm>
            <a:off x="859536" y="3419856"/>
            <a:ext cx="914400" cy="310896"/>
          </a:xfrm>
          <a:prstGeom prst="rect">
            <a:avLst/>
          </a:prstGeom>
          <a:noFill/>
          <a:ln/>
        </p:spPr>
        <p:txBody>
          <a:bodyPr wrap="square" lIns="0" tIns="0" rIns="0" bIns="0" rtlCol="0" anchor="ctr"/>
          <a:lstStyle/>
          <a:p>
            <a:pPr indent="0" marL="0">
              <a:buNone/>
            </a:pPr>
            <a:r>
              <a:rPr lang="en-US" sz="1200" b="1" spc="180" kern="0" dirty="0">
                <a:solidFill>
                  <a:srgbClr val="6B8499"/>
                </a:solidFill>
                <a:latin typeface="Courier New" pitchFamily="34" charset="0"/>
                <a:ea typeface="Courier New" pitchFamily="34" charset="-122"/>
                <a:cs typeface="Courier New" pitchFamily="34" charset="-120"/>
              </a:rPr>
              <a:t>S3</a:t>
            </a:r>
            <a:endParaRPr lang="en-US" sz="1200" dirty="0"/>
          </a:p>
        </p:txBody>
      </p:sp>
      <p:sp>
        <p:nvSpPr>
          <p:cNvPr id="7" name="Text 5"/>
          <p:cNvSpPr/>
          <p:nvPr/>
        </p:nvSpPr>
        <p:spPr>
          <a:xfrm>
            <a:off x="859536" y="3803904"/>
            <a:ext cx="2103120" cy="786384"/>
          </a:xfrm>
          <a:prstGeom prst="rect">
            <a:avLst/>
          </a:prstGeom>
          <a:noFill/>
          <a:ln/>
        </p:spPr>
        <p:txBody>
          <a:bodyPr wrap="square" lIns="0" tIns="0" rIns="0" bIns="0" rtlCol="0" anchor="t"/>
          <a:lstStyle/>
          <a:p>
            <a:pPr indent="0" marL="0">
              <a:lnSpc>
                <a:spcPts val="2100"/>
              </a:lnSpc>
              <a:buNone/>
            </a:pPr>
            <a:r>
              <a:rPr lang="en-US" sz="1700" b="1" dirty="0">
                <a:solidFill>
                  <a:srgbClr val="16304A"/>
                </a:solidFill>
                <a:latin typeface="Arial" pitchFamily="34" charset="0"/>
                <a:ea typeface="Arial" pitchFamily="34" charset="-122"/>
                <a:cs typeface="Arial" pitchFamily="34" charset="-120"/>
              </a:rPr>
              <a:t>Frame · Focus · Finish</a:t>
            </a:r>
            <a:endParaRPr lang="en-US" sz="1700" dirty="0"/>
          </a:p>
        </p:txBody>
      </p:sp>
      <p:sp>
        <p:nvSpPr>
          <p:cNvPr id="8" name="Text 6"/>
          <p:cNvSpPr/>
          <p:nvPr/>
        </p:nvSpPr>
        <p:spPr>
          <a:xfrm>
            <a:off x="859536" y="4626864"/>
            <a:ext cx="2103120" cy="731520"/>
          </a:xfrm>
          <a:prstGeom prst="rect">
            <a:avLst/>
          </a:prstGeom>
          <a:noFill/>
          <a:ln/>
        </p:spPr>
        <p:txBody>
          <a:bodyPr wrap="square" lIns="0" tIns="0" rIns="0" bIns="0" rtlCol="0" anchor="t"/>
          <a:lstStyle/>
          <a:p>
            <a:pPr indent="0" marL="0">
              <a:lnSpc>
                <a:spcPts val="1700"/>
              </a:lnSpc>
              <a:buNone/>
            </a:pPr>
            <a:r>
              <a:rPr lang="en-US" sz="1250" dirty="0">
                <a:solidFill>
                  <a:srgbClr val="2C5475"/>
                </a:solidFill>
                <a:latin typeface="Calibri" pitchFamily="34" charset="0"/>
                <a:ea typeface="Calibri" pitchFamily="34" charset="-122"/>
                <a:cs typeface="Calibri" pitchFamily="34" charset="-120"/>
              </a:rPr>
              <a:t>Michelle's prompting framework. Still the backbone of every prompt today.</a:t>
            </a:r>
            <a:endParaRPr lang="en-US" sz="1250" dirty="0"/>
          </a:p>
        </p:txBody>
      </p:sp>
      <p:sp>
        <p:nvSpPr>
          <p:cNvPr id="9" name="Shape 7"/>
          <p:cNvSpPr/>
          <p:nvPr/>
        </p:nvSpPr>
        <p:spPr>
          <a:xfrm>
            <a:off x="3419856" y="3200400"/>
            <a:ext cx="2542032" cy="2286000"/>
          </a:xfrm>
          <a:prstGeom prst="roundRect">
            <a:avLst>
              <a:gd name="adj" fmla="val 2000"/>
            </a:avLst>
          </a:prstGeom>
          <a:solidFill>
            <a:srgbClr val="FFFFFF"/>
          </a:solidFill>
          <a:ln w="9525">
            <a:solidFill>
              <a:srgbClr val="D2E0EA"/>
            </a:solidFill>
            <a:prstDash val="solid"/>
          </a:ln>
          <a:effectLst>
            <a:outerShdw sx="100000" sy="100000" kx="0" ky="0" algn="bl" rotWithShape="0" blurRad="177800" dist="38100" dir="5400000">
              <a:srgbClr val="16304A">
                <a:alpha val="10000"/>
              </a:srgbClr>
            </a:outerShdw>
          </a:effectLst>
        </p:spPr>
      </p:sp>
      <p:sp>
        <p:nvSpPr>
          <p:cNvPr id="10" name="Text 8"/>
          <p:cNvSpPr/>
          <p:nvPr/>
        </p:nvSpPr>
        <p:spPr>
          <a:xfrm>
            <a:off x="3639312" y="3419856"/>
            <a:ext cx="914400" cy="310896"/>
          </a:xfrm>
          <a:prstGeom prst="rect">
            <a:avLst/>
          </a:prstGeom>
          <a:noFill/>
          <a:ln/>
        </p:spPr>
        <p:txBody>
          <a:bodyPr wrap="square" lIns="0" tIns="0" rIns="0" bIns="0" rtlCol="0" anchor="ctr"/>
          <a:lstStyle/>
          <a:p>
            <a:pPr indent="0" marL="0">
              <a:buNone/>
            </a:pPr>
            <a:r>
              <a:rPr lang="en-US" sz="1200" b="1" spc="180" kern="0" dirty="0">
                <a:solidFill>
                  <a:srgbClr val="6B8499"/>
                </a:solidFill>
                <a:latin typeface="Courier New" pitchFamily="34" charset="0"/>
                <a:ea typeface="Courier New" pitchFamily="34" charset="-122"/>
                <a:cs typeface="Courier New" pitchFamily="34" charset="-120"/>
              </a:rPr>
              <a:t>S4</a:t>
            </a:r>
            <a:endParaRPr lang="en-US" sz="1200" dirty="0"/>
          </a:p>
        </p:txBody>
      </p:sp>
      <p:sp>
        <p:nvSpPr>
          <p:cNvPr id="11" name="Text 9"/>
          <p:cNvSpPr/>
          <p:nvPr/>
        </p:nvSpPr>
        <p:spPr>
          <a:xfrm>
            <a:off x="3639312" y="3803904"/>
            <a:ext cx="2103120" cy="786384"/>
          </a:xfrm>
          <a:prstGeom prst="rect">
            <a:avLst/>
          </a:prstGeom>
          <a:noFill/>
          <a:ln/>
        </p:spPr>
        <p:txBody>
          <a:bodyPr wrap="square" lIns="0" tIns="0" rIns="0" bIns="0" rtlCol="0" anchor="t"/>
          <a:lstStyle/>
          <a:p>
            <a:pPr indent="0" marL="0">
              <a:lnSpc>
                <a:spcPts val="2100"/>
              </a:lnSpc>
              <a:buNone/>
            </a:pPr>
            <a:r>
              <a:rPr lang="en-US" sz="1700" b="1" dirty="0">
                <a:solidFill>
                  <a:srgbClr val="16304A"/>
                </a:solidFill>
                <a:latin typeface="Arial" pitchFamily="34" charset="0"/>
                <a:ea typeface="Arial" pitchFamily="34" charset="-122"/>
                <a:cs typeface="Arial" pitchFamily="34" charset="-120"/>
              </a:rPr>
              <a:t>Automating the busywork</a:t>
            </a:r>
            <a:endParaRPr lang="en-US" sz="1700" dirty="0"/>
          </a:p>
        </p:txBody>
      </p:sp>
      <p:sp>
        <p:nvSpPr>
          <p:cNvPr id="12" name="Text 10"/>
          <p:cNvSpPr/>
          <p:nvPr/>
        </p:nvSpPr>
        <p:spPr>
          <a:xfrm>
            <a:off x="3639312" y="4626864"/>
            <a:ext cx="2103120" cy="731520"/>
          </a:xfrm>
          <a:prstGeom prst="rect">
            <a:avLst/>
          </a:prstGeom>
          <a:noFill/>
          <a:ln/>
        </p:spPr>
        <p:txBody>
          <a:bodyPr wrap="square" lIns="0" tIns="0" rIns="0" bIns="0" rtlCol="0" anchor="t"/>
          <a:lstStyle/>
          <a:p>
            <a:pPr indent="0" marL="0">
              <a:lnSpc>
                <a:spcPts val="1700"/>
              </a:lnSpc>
              <a:buNone/>
            </a:pPr>
            <a:r>
              <a:rPr lang="en-US" sz="1250" dirty="0">
                <a:solidFill>
                  <a:srgbClr val="2C5475"/>
                </a:solidFill>
                <a:latin typeface="Calibri" pitchFamily="34" charset="0"/>
                <a:ea typeface="Calibri" pitchFamily="34" charset="-122"/>
                <a:cs typeface="Calibri" pitchFamily="34" charset="-120"/>
              </a:rPr>
              <a:t>Kaitlyn on where the hours actually go, and how to get them back.</a:t>
            </a:r>
            <a:endParaRPr lang="en-US" sz="1250" dirty="0"/>
          </a:p>
        </p:txBody>
      </p:sp>
      <p:sp>
        <p:nvSpPr>
          <p:cNvPr id="13" name="Shape 11"/>
          <p:cNvSpPr/>
          <p:nvPr/>
        </p:nvSpPr>
        <p:spPr>
          <a:xfrm>
            <a:off x="6199632" y="3200400"/>
            <a:ext cx="2542032" cy="2286000"/>
          </a:xfrm>
          <a:prstGeom prst="roundRect">
            <a:avLst>
              <a:gd name="adj" fmla="val 2000"/>
            </a:avLst>
          </a:prstGeom>
          <a:solidFill>
            <a:srgbClr val="FFFFFF"/>
          </a:solidFill>
          <a:ln w="9525">
            <a:solidFill>
              <a:srgbClr val="D2E0EA"/>
            </a:solidFill>
            <a:prstDash val="solid"/>
          </a:ln>
          <a:effectLst>
            <a:outerShdw sx="100000" sy="100000" kx="0" ky="0" algn="bl" rotWithShape="0" blurRad="177800" dist="38100" dir="5400000">
              <a:srgbClr val="16304A">
                <a:alpha val="10000"/>
              </a:srgbClr>
            </a:outerShdw>
          </a:effectLst>
        </p:spPr>
      </p:sp>
      <p:sp>
        <p:nvSpPr>
          <p:cNvPr id="14" name="Text 12"/>
          <p:cNvSpPr/>
          <p:nvPr/>
        </p:nvSpPr>
        <p:spPr>
          <a:xfrm>
            <a:off x="6419088" y="3419856"/>
            <a:ext cx="914400" cy="310896"/>
          </a:xfrm>
          <a:prstGeom prst="rect">
            <a:avLst/>
          </a:prstGeom>
          <a:noFill/>
          <a:ln/>
        </p:spPr>
        <p:txBody>
          <a:bodyPr wrap="square" lIns="0" tIns="0" rIns="0" bIns="0" rtlCol="0" anchor="ctr"/>
          <a:lstStyle/>
          <a:p>
            <a:pPr indent="0" marL="0">
              <a:buNone/>
            </a:pPr>
            <a:r>
              <a:rPr lang="en-US" sz="1200" b="1" spc="180" kern="0" dirty="0">
                <a:solidFill>
                  <a:srgbClr val="6B8499"/>
                </a:solidFill>
                <a:latin typeface="Courier New" pitchFamily="34" charset="0"/>
                <a:ea typeface="Courier New" pitchFamily="34" charset="-122"/>
                <a:cs typeface="Courier New" pitchFamily="34" charset="-120"/>
              </a:rPr>
              <a:t>S5</a:t>
            </a:r>
            <a:endParaRPr lang="en-US" sz="1200" dirty="0"/>
          </a:p>
        </p:txBody>
      </p:sp>
      <p:sp>
        <p:nvSpPr>
          <p:cNvPr id="15" name="Text 13"/>
          <p:cNvSpPr/>
          <p:nvPr/>
        </p:nvSpPr>
        <p:spPr>
          <a:xfrm>
            <a:off x="6419088" y="3803904"/>
            <a:ext cx="2103120" cy="786384"/>
          </a:xfrm>
          <a:prstGeom prst="rect">
            <a:avLst/>
          </a:prstGeom>
          <a:noFill/>
          <a:ln/>
        </p:spPr>
        <p:txBody>
          <a:bodyPr wrap="square" lIns="0" tIns="0" rIns="0" bIns="0" rtlCol="0" anchor="t"/>
          <a:lstStyle/>
          <a:p>
            <a:pPr indent="0" marL="0">
              <a:lnSpc>
                <a:spcPts val="2100"/>
              </a:lnSpc>
              <a:buNone/>
            </a:pPr>
            <a:r>
              <a:rPr lang="en-US" sz="1700" b="1" dirty="0">
                <a:solidFill>
                  <a:srgbClr val="16304A"/>
                </a:solidFill>
                <a:latin typeface="Arial" pitchFamily="34" charset="0"/>
                <a:ea typeface="Arial" pitchFamily="34" charset="-122"/>
                <a:cs typeface="Arial" pitchFamily="34" charset="-120"/>
              </a:rPr>
              <a:t>Copilot in the flow of work</a:t>
            </a:r>
            <a:endParaRPr lang="en-US" sz="1700" dirty="0"/>
          </a:p>
        </p:txBody>
      </p:sp>
      <p:sp>
        <p:nvSpPr>
          <p:cNvPr id="16" name="Text 14"/>
          <p:cNvSpPr/>
          <p:nvPr/>
        </p:nvSpPr>
        <p:spPr>
          <a:xfrm>
            <a:off x="6419088" y="4626864"/>
            <a:ext cx="2103120" cy="731520"/>
          </a:xfrm>
          <a:prstGeom prst="rect">
            <a:avLst/>
          </a:prstGeom>
          <a:noFill/>
          <a:ln/>
        </p:spPr>
        <p:txBody>
          <a:bodyPr wrap="square" lIns="0" tIns="0" rIns="0" bIns="0" rtlCol="0" anchor="t"/>
          <a:lstStyle/>
          <a:p>
            <a:pPr indent="0" marL="0">
              <a:lnSpc>
                <a:spcPts val="1700"/>
              </a:lnSpc>
              <a:buNone/>
            </a:pPr>
            <a:r>
              <a:rPr lang="en-US" sz="1250" dirty="0">
                <a:solidFill>
                  <a:srgbClr val="2C5475"/>
                </a:solidFill>
                <a:latin typeface="Calibri" pitchFamily="34" charset="0"/>
                <a:ea typeface="Calibri" pitchFamily="34" charset="-122"/>
                <a:cs typeface="Calibri" pitchFamily="34" charset="-120"/>
              </a:rPr>
              <a:t>Ashley showed us AI inside the tools we already pay for.</a:t>
            </a:r>
            <a:endParaRPr lang="en-US" sz="1250" dirty="0"/>
          </a:p>
        </p:txBody>
      </p:sp>
      <p:sp>
        <p:nvSpPr>
          <p:cNvPr id="17" name="Shape 15"/>
          <p:cNvSpPr/>
          <p:nvPr/>
        </p:nvSpPr>
        <p:spPr>
          <a:xfrm>
            <a:off x="8979408" y="3200400"/>
            <a:ext cx="2542032" cy="2286000"/>
          </a:xfrm>
          <a:prstGeom prst="roundRect">
            <a:avLst>
              <a:gd name="adj" fmla="val 2000"/>
            </a:avLst>
          </a:prstGeom>
          <a:solidFill>
            <a:srgbClr val="D9E7F0"/>
          </a:solidFill>
          <a:ln w="9525">
            <a:solidFill>
              <a:srgbClr val="D2E0EA"/>
            </a:solidFill>
            <a:prstDash val="solid"/>
          </a:ln>
          <a:effectLst>
            <a:outerShdw sx="100000" sy="100000" kx="0" ky="0" algn="bl" rotWithShape="0" blurRad="177800" dist="38100" dir="5400000">
              <a:srgbClr val="16304A">
                <a:alpha val="10000"/>
              </a:srgbClr>
            </a:outerShdw>
          </a:effectLst>
        </p:spPr>
      </p:sp>
      <p:sp>
        <p:nvSpPr>
          <p:cNvPr id="18" name="Text 16"/>
          <p:cNvSpPr/>
          <p:nvPr/>
        </p:nvSpPr>
        <p:spPr>
          <a:xfrm>
            <a:off x="9198864" y="3419856"/>
            <a:ext cx="914400" cy="310896"/>
          </a:xfrm>
          <a:prstGeom prst="rect">
            <a:avLst/>
          </a:prstGeom>
          <a:noFill/>
          <a:ln/>
        </p:spPr>
        <p:txBody>
          <a:bodyPr wrap="square" lIns="0" tIns="0" rIns="0" bIns="0" rtlCol="0" anchor="ctr"/>
          <a:lstStyle/>
          <a:p>
            <a:pPr indent="0" marL="0">
              <a:buNone/>
            </a:pPr>
            <a:r>
              <a:rPr lang="en-US" sz="1200" b="1" spc="180" kern="0" dirty="0">
                <a:solidFill>
                  <a:srgbClr val="C2603F"/>
                </a:solidFill>
                <a:latin typeface="Courier New" pitchFamily="34" charset="0"/>
                <a:ea typeface="Courier New" pitchFamily="34" charset="-122"/>
                <a:cs typeface="Courier New" pitchFamily="34" charset="-120"/>
              </a:rPr>
              <a:t>S6</a:t>
            </a:r>
            <a:endParaRPr lang="en-US" sz="1200" dirty="0"/>
          </a:p>
        </p:txBody>
      </p:sp>
      <p:sp>
        <p:nvSpPr>
          <p:cNvPr id="19" name="Text 17"/>
          <p:cNvSpPr/>
          <p:nvPr/>
        </p:nvSpPr>
        <p:spPr>
          <a:xfrm>
            <a:off x="9198864" y="3803904"/>
            <a:ext cx="2103120" cy="786384"/>
          </a:xfrm>
          <a:prstGeom prst="rect">
            <a:avLst/>
          </a:prstGeom>
          <a:noFill/>
          <a:ln/>
        </p:spPr>
        <p:txBody>
          <a:bodyPr wrap="square" lIns="0" tIns="0" rIns="0" bIns="0" rtlCol="0" anchor="t"/>
          <a:lstStyle/>
          <a:p>
            <a:pPr indent="0" marL="0">
              <a:lnSpc>
                <a:spcPts val="2100"/>
              </a:lnSpc>
              <a:buNone/>
            </a:pPr>
            <a:r>
              <a:rPr lang="en-US" sz="1700" b="1" dirty="0">
                <a:solidFill>
                  <a:srgbClr val="16304A"/>
                </a:solidFill>
                <a:latin typeface="Arial" pitchFamily="34" charset="0"/>
                <a:ea typeface="Arial" pitchFamily="34" charset="-122"/>
                <a:cs typeface="Arial" pitchFamily="34" charset="-120"/>
              </a:rPr>
              <a:t>Prospecting, end to end</a:t>
            </a:r>
            <a:endParaRPr lang="en-US" sz="1700" dirty="0"/>
          </a:p>
        </p:txBody>
      </p:sp>
      <p:sp>
        <p:nvSpPr>
          <p:cNvPr id="20" name="Text 18"/>
          <p:cNvSpPr/>
          <p:nvPr/>
        </p:nvSpPr>
        <p:spPr>
          <a:xfrm>
            <a:off x="9198864" y="4626864"/>
            <a:ext cx="2103120" cy="731520"/>
          </a:xfrm>
          <a:prstGeom prst="rect">
            <a:avLst/>
          </a:prstGeom>
          <a:noFill/>
          <a:ln/>
        </p:spPr>
        <p:txBody>
          <a:bodyPr wrap="square" lIns="0" tIns="0" rIns="0" bIns="0" rtlCol="0" anchor="t"/>
          <a:lstStyle/>
          <a:p>
            <a:pPr indent="0" marL="0">
              <a:lnSpc>
                <a:spcPts val="1700"/>
              </a:lnSpc>
              <a:buNone/>
            </a:pPr>
            <a:r>
              <a:rPr lang="en-US" sz="1250" dirty="0">
                <a:solidFill>
                  <a:srgbClr val="2C5475"/>
                </a:solidFill>
                <a:latin typeface="Calibri" pitchFamily="34" charset="0"/>
                <a:ea typeface="Calibri" pitchFamily="34" charset="-122"/>
                <a:cs typeface="Calibri" pitchFamily="34" charset="-120"/>
              </a:rPr>
              <a:t>Today. Source to spreadsheet, with the compliance check baked in.</a:t>
            </a:r>
            <a:endParaRPr lang="en-US" sz="1250" dirty="0"/>
          </a:p>
        </p:txBody>
      </p:sp>
      <p:sp>
        <p:nvSpPr>
          <p:cNvPr id="21" name="Text 19"/>
          <p:cNvSpPr/>
          <p:nvPr/>
        </p:nvSpPr>
        <p:spPr>
          <a:xfrm>
            <a:off x="640080" y="6473952"/>
            <a:ext cx="5486400" cy="237744"/>
          </a:xfrm>
          <a:prstGeom prst="rect">
            <a:avLst/>
          </a:prstGeom>
          <a:noFill/>
          <a:ln/>
        </p:spPr>
        <p:txBody>
          <a:bodyPr wrap="square" lIns="0" tIns="0" rIns="0" bIns="0" rtlCol="0" anchor="ctr"/>
          <a:lstStyle/>
          <a:p>
            <a:pPr indent="0" marL="0">
              <a:buNone/>
            </a:pPr>
            <a:r>
              <a:rPr lang="en-US" sz="850" spc="160" kern="0" dirty="0">
                <a:solidFill>
                  <a:srgbClr val="6B8499"/>
                </a:solidFill>
                <a:latin typeface="Courier New" pitchFamily="34" charset="0"/>
                <a:ea typeface="Courier New" pitchFamily="34" charset="-122"/>
                <a:cs typeface="Courier New" pitchFamily="34" charset="-120"/>
              </a:rPr>
              <a:t>AI × CRE  ·  SESSION 06  ·  AUG 21, 2026</a:t>
            </a:r>
            <a:endParaRPr lang="en-US" sz="850" dirty="0"/>
          </a:p>
        </p:txBody>
      </p:sp>
      <p:sp>
        <p:nvSpPr>
          <p:cNvPr id="22" name="Text 20"/>
          <p:cNvSpPr/>
          <p:nvPr/>
        </p:nvSpPr>
        <p:spPr>
          <a:xfrm>
            <a:off x="10972800" y="6473952"/>
            <a:ext cx="548640" cy="237744"/>
          </a:xfrm>
          <a:prstGeom prst="rect">
            <a:avLst/>
          </a:prstGeom>
          <a:noFill/>
          <a:ln/>
        </p:spPr>
        <p:txBody>
          <a:bodyPr wrap="square" lIns="0" tIns="0" rIns="0" bIns="0" rtlCol="0" anchor="ctr"/>
          <a:lstStyle/>
          <a:p>
            <a:pPr algn="r" indent="0" marL="0">
              <a:buNone/>
            </a:pPr>
            <a:r>
              <a:rPr lang="en-US" sz="850" dirty="0">
                <a:solidFill>
                  <a:srgbClr val="6B8499"/>
                </a:solidFill>
                <a:latin typeface="Courier New" pitchFamily="34" charset="0"/>
                <a:ea typeface="Courier New" pitchFamily="34" charset="-122"/>
                <a:cs typeface="Courier New" pitchFamily="34" charset="-120"/>
              </a:rPr>
              <a:t>2</a:t>
            </a:r>
            <a:endParaRPr lang="en-US" sz="8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EAF2F7"/>
        </a:solidFill>
      </p:bgPr>
    </p:bg>
    <p:spTree>
      <p:nvGrpSpPr>
        <p:cNvPr id="1" name=""/>
        <p:cNvGrpSpPr/>
        <p:nvPr/>
      </p:nvGrpSpPr>
      <p:grpSpPr>
        <a:xfrm>
          <a:off x="0" y="0"/>
          <a:ext cx="0" cy="0"/>
          <a:chOff x="0" y="0"/>
          <a:chExt cx="0" cy="0"/>
        </a:xfrm>
      </p:grpSpPr>
      <p:sp>
        <p:nvSpPr>
          <p:cNvPr id="2" name="Text 0"/>
          <p:cNvSpPr/>
          <p:nvPr/>
        </p:nvSpPr>
        <p:spPr>
          <a:xfrm>
            <a:off x="640080" y="475488"/>
            <a:ext cx="10881360" cy="237744"/>
          </a:xfrm>
          <a:prstGeom prst="rect">
            <a:avLst/>
          </a:prstGeom>
          <a:noFill/>
          <a:ln/>
        </p:spPr>
        <p:txBody>
          <a:bodyPr wrap="square" lIns="0" tIns="0" rIns="0" bIns="0" rtlCol="0" anchor="ctr"/>
          <a:lstStyle/>
          <a:p>
            <a:pPr indent="0" marL="0">
              <a:buNone/>
            </a:pPr>
            <a:r>
              <a:rPr lang="en-US" sz="1100" b="1" spc="240" kern="0" dirty="0">
                <a:solidFill>
                  <a:srgbClr val="C2603F"/>
                </a:solidFill>
                <a:latin typeface="Courier New" pitchFamily="34" charset="0"/>
                <a:ea typeface="Courier New" pitchFamily="34" charset="-122"/>
                <a:cs typeface="Courier New" pitchFamily="34" charset="-120"/>
              </a:rPr>
              <a:t>02 · THE PROBLEM</a:t>
            </a:r>
            <a:endParaRPr lang="en-US" sz="1100" dirty="0"/>
          </a:p>
        </p:txBody>
      </p:sp>
      <p:sp>
        <p:nvSpPr>
          <p:cNvPr id="3" name="Text 1"/>
          <p:cNvSpPr/>
          <p:nvPr/>
        </p:nvSpPr>
        <p:spPr>
          <a:xfrm>
            <a:off x="640080" y="749808"/>
            <a:ext cx="7863840" cy="1005840"/>
          </a:xfrm>
          <a:prstGeom prst="rect">
            <a:avLst/>
          </a:prstGeom>
          <a:noFill/>
          <a:ln/>
        </p:spPr>
        <p:txBody>
          <a:bodyPr wrap="square" lIns="0" tIns="0" rIns="0" bIns="0" rtlCol="0" anchor="ctr"/>
          <a:lstStyle/>
          <a:p>
            <a:pPr indent="0" marL="0">
              <a:lnSpc>
                <a:spcPts val="4000"/>
              </a:lnSpc>
              <a:buNone/>
            </a:pPr>
            <a:r>
              <a:rPr lang="en-US" sz="3400" b="1" dirty="0">
                <a:solidFill>
                  <a:srgbClr val="16304A"/>
                </a:solidFill>
                <a:latin typeface="Arial" pitchFamily="34" charset="0"/>
                <a:ea typeface="Arial" pitchFamily="34" charset="-122"/>
                <a:cs typeface="Arial" pitchFamily="34" charset="-120"/>
              </a:rPr>
              <a:t>The data dump is not</a:t>
            </a:r>
            <a:endParaRPr lang="en-US" sz="3400" dirty="0"/>
          </a:p>
          <a:p>
            <a:pPr indent="0" marL="0">
              <a:lnSpc>
                <a:spcPts val="4000"/>
              </a:lnSpc>
              <a:buNone/>
            </a:pPr>
            <a:r>
              <a:rPr lang="en-US" sz="3400" b="1" dirty="0">
                <a:solidFill>
                  <a:srgbClr val="16304A"/>
                </a:solidFill>
                <a:latin typeface="Arial" pitchFamily="34" charset="0"/>
                <a:ea typeface="Arial" pitchFamily="34" charset="-122"/>
                <a:cs typeface="Arial" pitchFamily="34" charset="-120"/>
              </a:rPr>
              <a:t>a prospect list.</a:t>
            </a:r>
            <a:endParaRPr lang="en-US" sz="3400" dirty="0"/>
          </a:p>
        </p:txBody>
      </p:sp>
      <p:pic>
        <p:nvPicPr>
          <p:cNvPr id="4" name="Image 0" descr="preencoded.png">    </p:cNvPr>
          <p:cNvPicPr>
            <a:picLocks noChangeAspect="1"/>
          </p:cNvPicPr>
          <p:nvPr/>
        </p:nvPicPr>
        <p:blipFill>
          <a:blip r:embed="rId1"/>
          <a:stretch>
            <a:fillRect/>
          </a:stretch>
        </p:blipFill>
        <p:spPr>
          <a:xfrm>
            <a:off x="10058400" y="822960"/>
            <a:ext cx="1188720" cy="1188720"/>
          </a:xfrm>
          <a:prstGeom prst="rect">
            <a:avLst/>
          </a:prstGeom>
        </p:spPr>
      </p:pic>
      <p:sp>
        <p:nvSpPr>
          <p:cNvPr id="5" name="Shape 2"/>
          <p:cNvSpPr/>
          <p:nvPr/>
        </p:nvSpPr>
        <p:spPr>
          <a:xfrm>
            <a:off x="640080" y="2331720"/>
            <a:ext cx="10881360" cy="749808"/>
          </a:xfrm>
          <a:prstGeom prst="roundRect">
            <a:avLst>
              <a:gd name="adj" fmla="val 6098"/>
            </a:avLst>
          </a:prstGeom>
          <a:solidFill>
            <a:srgbClr val="FFFFFF"/>
          </a:solidFill>
          <a:ln w="9525">
            <a:solidFill>
              <a:srgbClr val="D2E0EA"/>
            </a:solidFill>
            <a:prstDash val="solid"/>
          </a:ln>
          <a:effectLst>
            <a:outerShdw sx="100000" sy="100000" kx="0" ky="0" algn="bl" rotWithShape="0" blurRad="177800" dist="38100" dir="5400000">
              <a:srgbClr val="16304A">
                <a:alpha val="10000"/>
              </a:srgbClr>
            </a:outerShdw>
          </a:effectLst>
        </p:spPr>
      </p:sp>
      <p:sp>
        <p:nvSpPr>
          <p:cNvPr id="6" name="Shape 3"/>
          <p:cNvSpPr/>
          <p:nvPr/>
        </p:nvSpPr>
        <p:spPr>
          <a:xfrm>
            <a:off x="914400" y="2528316"/>
            <a:ext cx="356616" cy="356616"/>
          </a:xfrm>
          <a:prstGeom prst="ellipse">
            <a:avLst/>
          </a:prstGeom>
          <a:solidFill>
            <a:srgbClr val="D9694C"/>
          </a:solidFill>
          <a:ln w="12700">
            <a:solidFill>
              <a:srgbClr val="D9694C"/>
            </a:solidFill>
            <a:prstDash val="solid"/>
          </a:ln>
        </p:spPr>
      </p:sp>
      <p:sp>
        <p:nvSpPr>
          <p:cNvPr id="7" name="Text 4"/>
          <p:cNvSpPr/>
          <p:nvPr/>
        </p:nvSpPr>
        <p:spPr>
          <a:xfrm>
            <a:off x="914400" y="2528316"/>
            <a:ext cx="356616" cy="35661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1</a:t>
            </a:r>
            <a:endParaRPr lang="en-US" sz="1300" dirty="0"/>
          </a:p>
        </p:txBody>
      </p:sp>
      <p:sp>
        <p:nvSpPr>
          <p:cNvPr id="8" name="Text 5"/>
          <p:cNvSpPr/>
          <p:nvPr/>
        </p:nvSpPr>
        <p:spPr>
          <a:xfrm>
            <a:off x="1426464" y="2368296"/>
            <a:ext cx="4937760" cy="676656"/>
          </a:xfrm>
          <a:prstGeom prst="rect">
            <a:avLst/>
          </a:prstGeom>
          <a:noFill/>
          <a:ln/>
        </p:spPr>
        <p:txBody>
          <a:bodyPr wrap="square" lIns="0" tIns="0" rIns="0" bIns="0" rtlCol="0" anchor="ctr"/>
          <a:lstStyle/>
          <a:p>
            <a:pPr indent="0" marL="0">
              <a:buNone/>
            </a:pPr>
            <a:r>
              <a:rPr lang="en-US" sz="1500" b="1" dirty="0">
                <a:solidFill>
                  <a:srgbClr val="16304A"/>
                </a:solidFill>
                <a:latin typeface="Calibri" pitchFamily="34" charset="0"/>
                <a:ea typeface="Calibri" pitchFamily="34" charset="-122"/>
                <a:cs typeface="Calibri" pitchFamily="34" charset="-120"/>
              </a:rPr>
              <a:t>You find a page with 200 companies on it.</a:t>
            </a:r>
            <a:endParaRPr lang="en-US" sz="1500" dirty="0"/>
          </a:p>
        </p:txBody>
      </p:sp>
      <p:sp>
        <p:nvSpPr>
          <p:cNvPr id="9" name="Text 6"/>
          <p:cNvSpPr/>
          <p:nvPr/>
        </p:nvSpPr>
        <p:spPr>
          <a:xfrm>
            <a:off x="6492240" y="2368296"/>
            <a:ext cx="4754880" cy="676656"/>
          </a:xfrm>
          <a:prstGeom prst="rect">
            <a:avLst/>
          </a:prstGeom>
          <a:noFill/>
          <a:ln/>
        </p:spPr>
        <p:txBody>
          <a:bodyPr wrap="square" lIns="0" tIns="0" rIns="0" bIns="0" rtlCol="0" anchor="ctr"/>
          <a:lstStyle/>
          <a:p>
            <a:pPr indent="0" marL="0">
              <a:buNone/>
            </a:pPr>
            <a:r>
              <a:rPr lang="en-US" sz="1400" i="1" dirty="0">
                <a:solidFill>
                  <a:srgbClr val="2C5475"/>
                </a:solidFill>
                <a:latin typeface="Calibri" pitchFamily="34" charset="0"/>
                <a:ea typeface="Calibri" pitchFamily="34" charset="-122"/>
                <a:cs typeface="Calibri" pitchFamily="34" charset="-120"/>
              </a:rPr>
              <a:t>Great. That's a page, not a pipeline.</a:t>
            </a:r>
            <a:endParaRPr lang="en-US" sz="1400" dirty="0"/>
          </a:p>
        </p:txBody>
      </p:sp>
      <p:sp>
        <p:nvSpPr>
          <p:cNvPr id="10" name="Shape 7"/>
          <p:cNvSpPr/>
          <p:nvPr/>
        </p:nvSpPr>
        <p:spPr>
          <a:xfrm>
            <a:off x="640080" y="3172968"/>
            <a:ext cx="10881360" cy="749808"/>
          </a:xfrm>
          <a:prstGeom prst="roundRect">
            <a:avLst>
              <a:gd name="adj" fmla="val 6098"/>
            </a:avLst>
          </a:prstGeom>
          <a:solidFill>
            <a:srgbClr val="D9E7F0"/>
          </a:solidFill>
          <a:ln w="9525">
            <a:solidFill>
              <a:srgbClr val="D2E0EA"/>
            </a:solidFill>
            <a:prstDash val="solid"/>
          </a:ln>
          <a:effectLst>
            <a:outerShdw sx="100000" sy="100000" kx="0" ky="0" algn="bl" rotWithShape="0" blurRad="177800" dist="38100" dir="5400000">
              <a:srgbClr val="16304A">
                <a:alpha val="10000"/>
              </a:srgbClr>
            </a:outerShdw>
          </a:effectLst>
        </p:spPr>
      </p:sp>
      <p:sp>
        <p:nvSpPr>
          <p:cNvPr id="11" name="Shape 8"/>
          <p:cNvSpPr/>
          <p:nvPr/>
        </p:nvSpPr>
        <p:spPr>
          <a:xfrm>
            <a:off x="914400" y="3369564"/>
            <a:ext cx="356616" cy="356616"/>
          </a:xfrm>
          <a:prstGeom prst="ellipse">
            <a:avLst/>
          </a:prstGeom>
          <a:solidFill>
            <a:srgbClr val="D9694C"/>
          </a:solidFill>
          <a:ln w="12700">
            <a:solidFill>
              <a:srgbClr val="D9694C"/>
            </a:solidFill>
            <a:prstDash val="solid"/>
          </a:ln>
        </p:spPr>
      </p:sp>
      <p:sp>
        <p:nvSpPr>
          <p:cNvPr id="12" name="Text 9"/>
          <p:cNvSpPr/>
          <p:nvPr/>
        </p:nvSpPr>
        <p:spPr>
          <a:xfrm>
            <a:off x="914400" y="3369564"/>
            <a:ext cx="356616" cy="35661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2</a:t>
            </a:r>
            <a:endParaRPr lang="en-US" sz="1300" dirty="0"/>
          </a:p>
        </p:txBody>
      </p:sp>
      <p:sp>
        <p:nvSpPr>
          <p:cNvPr id="13" name="Text 10"/>
          <p:cNvSpPr/>
          <p:nvPr/>
        </p:nvSpPr>
        <p:spPr>
          <a:xfrm>
            <a:off x="1426464" y="3209544"/>
            <a:ext cx="4937760" cy="676656"/>
          </a:xfrm>
          <a:prstGeom prst="rect">
            <a:avLst/>
          </a:prstGeom>
          <a:noFill/>
          <a:ln/>
        </p:spPr>
        <p:txBody>
          <a:bodyPr wrap="square" lIns="0" tIns="0" rIns="0" bIns="0" rtlCol="0" anchor="ctr"/>
          <a:lstStyle/>
          <a:p>
            <a:pPr indent="0" marL="0">
              <a:buNone/>
            </a:pPr>
            <a:r>
              <a:rPr lang="en-US" sz="1500" b="1" dirty="0">
                <a:solidFill>
                  <a:srgbClr val="16304A"/>
                </a:solidFill>
                <a:latin typeface="Calibri" pitchFamily="34" charset="0"/>
                <a:ea typeface="Calibri" pitchFamily="34" charset="-122"/>
                <a:cs typeface="Calibri" pitchFamily="34" charset="-120"/>
              </a:rPr>
              <a:t>You copy it into Excel.</a:t>
            </a:r>
            <a:endParaRPr lang="en-US" sz="1500" dirty="0"/>
          </a:p>
        </p:txBody>
      </p:sp>
      <p:sp>
        <p:nvSpPr>
          <p:cNvPr id="14" name="Text 11"/>
          <p:cNvSpPr/>
          <p:nvPr/>
        </p:nvSpPr>
        <p:spPr>
          <a:xfrm>
            <a:off x="6492240" y="3209544"/>
            <a:ext cx="4754880" cy="676656"/>
          </a:xfrm>
          <a:prstGeom prst="rect">
            <a:avLst/>
          </a:prstGeom>
          <a:noFill/>
          <a:ln/>
        </p:spPr>
        <p:txBody>
          <a:bodyPr wrap="square" lIns="0" tIns="0" rIns="0" bIns="0" rtlCol="0" anchor="ctr"/>
          <a:lstStyle/>
          <a:p>
            <a:pPr indent="0" marL="0">
              <a:buNone/>
            </a:pPr>
            <a:r>
              <a:rPr lang="en-US" sz="1400" i="1" dirty="0">
                <a:solidFill>
                  <a:srgbClr val="2C5475"/>
                </a:solidFill>
                <a:latin typeface="Calibri" pitchFamily="34" charset="0"/>
                <a:ea typeface="Calibri" pitchFamily="34" charset="-122"/>
                <a:cs typeface="Calibri" pitchFamily="34" charset="-120"/>
              </a:rPr>
              <a:t>Now it's a mess in Excel. Congratulations.</a:t>
            </a:r>
            <a:endParaRPr lang="en-US" sz="1400" dirty="0"/>
          </a:p>
        </p:txBody>
      </p:sp>
      <p:sp>
        <p:nvSpPr>
          <p:cNvPr id="15" name="Shape 12"/>
          <p:cNvSpPr/>
          <p:nvPr/>
        </p:nvSpPr>
        <p:spPr>
          <a:xfrm>
            <a:off x="640080" y="4014216"/>
            <a:ext cx="10881360" cy="749808"/>
          </a:xfrm>
          <a:prstGeom prst="roundRect">
            <a:avLst>
              <a:gd name="adj" fmla="val 6098"/>
            </a:avLst>
          </a:prstGeom>
          <a:solidFill>
            <a:srgbClr val="FFFFFF"/>
          </a:solidFill>
          <a:ln w="9525">
            <a:solidFill>
              <a:srgbClr val="D2E0EA"/>
            </a:solidFill>
            <a:prstDash val="solid"/>
          </a:ln>
          <a:effectLst>
            <a:outerShdw sx="100000" sy="100000" kx="0" ky="0" algn="bl" rotWithShape="0" blurRad="177800" dist="38100" dir="5400000">
              <a:srgbClr val="16304A">
                <a:alpha val="10000"/>
              </a:srgbClr>
            </a:outerShdw>
          </a:effectLst>
        </p:spPr>
      </p:sp>
      <p:sp>
        <p:nvSpPr>
          <p:cNvPr id="16" name="Shape 13"/>
          <p:cNvSpPr/>
          <p:nvPr/>
        </p:nvSpPr>
        <p:spPr>
          <a:xfrm>
            <a:off x="914400" y="4210812"/>
            <a:ext cx="356616" cy="356616"/>
          </a:xfrm>
          <a:prstGeom prst="ellipse">
            <a:avLst/>
          </a:prstGeom>
          <a:solidFill>
            <a:srgbClr val="D9694C"/>
          </a:solidFill>
          <a:ln w="12700">
            <a:solidFill>
              <a:srgbClr val="D9694C"/>
            </a:solidFill>
            <a:prstDash val="solid"/>
          </a:ln>
        </p:spPr>
      </p:sp>
      <p:sp>
        <p:nvSpPr>
          <p:cNvPr id="17" name="Text 14"/>
          <p:cNvSpPr/>
          <p:nvPr/>
        </p:nvSpPr>
        <p:spPr>
          <a:xfrm>
            <a:off x="914400" y="4210812"/>
            <a:ext cx="356616" cy="35661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3</a:t>
            </a:r>
            <a:endParaRPr lang="en-US" sz="1300" dirty="0"/>
          </a:p>
        </p:txBody>
      </p:sp>
      <p:sp>
        <p:nvSpPr>
          <p:cNvPr id="18" name="Text 15"/>
          <p:cNvSpPr/>
          <p:nvPr/>
        </p:nvSpPr>
        <p:spPr>
          <a:xfrm>
            <a:off x="1426464" y="4050792"/>
            <a:ext cx="4937760" cy="676656"/>
          </a:xfrm>
          <a:prstGeom prst="rect">
            <a:avLst/>
          </a:prstGeom>
          <a:noFill/>
          <a:ln/>
        </p:spPr>
        <p:txBody>
          <a:bodyPr wrap="square" lIns="0" tIns="0" rIns="0" bIns="0" rtlCol="0" anchor="ctr"/>
          <a:lstStyle/>
          <a:p>
            <a:pPr indent="0" marL="0">
              <a:buNone/>
            </a:pPr>
            <a:r>
              <a:rPr lang="en-US" sz="1500" b="1" dirty="0">
                <a:solidFill>
                  <a:srgbClr val="16304A"/>
                </a:solidFill>
                <a:latin typeface="Calibri" pitchFamily="34" charset="0"/>
                <a:ea typeface="Calibri" pitchFamily="34" charset="-122"/>
                <a:cs typeface="Calibri" pitchFamily="34" charset="-120"/>
              </a:rPr>
              <a:t>You mean to research each one.</a:t>
            </a:r>
            <a:endParaRPr lang="en-US" sz="1500" dirty="0"/>
          </a:p>
        </p:txBody>
      </p:sp>
      <p:sp>
        <p:nvSpPr>
          <p:cNvPr id="19" name="Text 16"/>
          <p:cNvSpPr/>
          <p:nvPr/>
        </p:nvSpPr>
        <p:spPr>
          <a:xfrm>
            <a:off x="6492240" y="4050792"/>
            <a:ext cx="4754880" cy="676656"/>
          </a:xfrm>
          <a:prstGeom prst="rect">
            <a:avLst/>
          </a:prstGeom>
          <a:noFill/>
          <a:ln/>
        </p:spPr>
        <p:txBody>
          <a:bodyPr wrap="square" lIns="0" tIns="0" rIns="0" bIns="0" rtlCol="0" anchor="ctr"/>
          <a:lstStyle/>
          <a:p>
            <a:pPr indent="0" marL="0">
              <a:buNone/>
            </a:pPr>
            <a:r>
              <a:rPr lang="en-US" sz="1400" i="1" dirty="0">
                <a:solidFill>
                  <a:srgbClr val="2C5475"/>
                </a:solidFill>
                <a:latin typeface="Calibri" pitchFamily="34" charset="0"/>
                <a:ea typeface="Calibri" pitchFamily="34" charset="-122"/>
                <a:cs typeface="Calibri" pitchFamily="34" charset="-120"/>
              </a:rPr>
              <a:t>You research four. On Thursday. Maybe.</a:t>
            </a:r>
            <a:endParaRPr lang="en-US" sz="1400" dirty="0"/>
          </a:p>
        </p:txBody>
      </p:sp>
      <p:sp>
        <p:nvSpPr>
          <p:cNvPr id="20" name="Shape 17"/>
          <p:cNvSpPr/>
          <p:nvPr/>
        </p:nvSpPr>
        <p:spPr>
          <a:xfrm>
            <a:off x="640080" y="4855464"/>
            <a:ext cx="10881360" cy="749808"/>
          </a:xfrm>
          <a:prstGeom prst="roundRect">
            <a:avLst>
              <a:gd name="adj" fmla="val 6098"/>
            </a:avLst>
          </a:prstGeom>
          <a:solidFill>
            <a:srgbClr val="D9E7F0"/>
          </a:solidFill>
          <a:ln w="9525">
            <a:solidFill>
              <a:srgbClr val="D2E0EA"/>
            </a:solidFill>
            <a:prstDash val="solid"/>
          </a:ln>
          <a:effectLst>
            <a:outerShdw sx="100000" sy="100000" kx="0" ky="0" algn="bl" rotWithShape="0" blurRad="177800" dist="38100" dir="5400000">
              <a:srgbClr val="16304A">
                <a:alpha val="10000"/>
              </a:srgbClr>
            </a:outerShdw>
          </a:effectLst>
        </p:spPr>
      </p:sp>
      <p:sp>
        <p:nvSpPr>
          <p:cNvPr id="21" name="Shape 18"/>
          <p:cNvSpPr/>
          <p:nvPr/>
        </p:nvSpPr>
        <p:spPr>
          <a:xfrm>
            <a:off x="914400" y="5052060"/>
            <a:ext cx="356616" cy="356616"/>
          </a:xfrm>
          <a:prstGeom prst="ellipse">
            <a:avLst/>
          </a:prstGeom>
          <a:solidFill>
            <a:srgbClr val="D9694C"/>
          </a:solidFill>
          <a:ln w="12700">
            <a:solidFill>
              <a:srgbClr val="D9694C"/>
            </a:solidFill>
            <a:prstDash val="solid"/>
          </a:ln>
        </p:spPr>
      </p:sp>
      <p:sp>
        <p:nvSpPr>
          <p:cNvPr id="22" name="Text 19"/>
          <p:cNvSpPr/>
          <p:nvPr/>
        </p:nvSpPr>
        <p:spPr>
          <a:xfrm>
            <a:off x="914400" y="5052060"/>
            <a:ext cx="356616" cy="35661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4</a:t>
            </a:r>
            <a:endParaRPr lang="en-US" sz="1300" dirty="0"/>
          </a:p>
        </p:txBody>
      </p:sp>
      <p:sp>
        <p:nvSpPr>
          <p:cNvPr id="23" name="Text 20"/>
          <p:cNvSpPr/>
          <p:nvPr/>
        </p:nvSpPr>
        <p:spPr>
          <a:xfrm>
            <a:off x="1426464" y="4892040"/>
            <a:ext cx="4937760" cy="676656"/>
          </a:xfrm>
          <a:prstGeom prst="rect">
            <a:avLst/>
          </a:prstGeom>
          <a:noFill/>
          <a:ln/>
        </p:spPr>
        <p:txBody>
          <a:bodyPr wrap="square" lIns="0" tIns="0" rIns="0" bIns="0" rtlCol="0" anchor="ctr"/>
          <a:lstStyle/>
          <a:p>
            <a:pPr indent="0" marL="0">
              <a:buNone/>
            </a:pPr>
            <a:r>
              <a:rPr lang="en-US" sz="1500" b="1" dirty="0">
                <a:solidFill>
                  <a:srgbClr val="16304A"/>
                </a:solidFill>
                <a:latin typeface="Calibri" pitchFamily="34" charset="0"/>
                <a:ea typeface="Calibri" pitchFamily="34" charset="-122"/>
                <a:cs typeface="Calibri" pitchFamily="34" charset="-120"/>
              </a:rPr>
              <a:t>You call whoever's at the top.</a:t>
            </a:r>
            <a:endParaRPr lang="en-US" sz="1500" dirty="0"/>
          </a:p>
        </p:txBody>
      </p:sp>
      <p:sp>
        <p:nvSpPr>
          <p:cNvPr id="24" name="Text 21"/>
          <p:cNvSpPr/>
          <p:nvPr/>
        </p:nvSpPr>
        <p:spPr>
          <a:xfrm>
            <a:off x="6492240" y="4892040"/>
            <a:ext cx="4754880" cy="676656"/>
          </a:xfrm>
          <a:prstGeom prst="rect">
            <a:avLst/>
          </a:prstGeom>
          <a:noFill/>
          <a:ln/>
        </p:spPr>
        <p:txBody>
          <a:bodyPr wrap="square" lIns="0" tIns="0" rIns="0" bIns="0" rtlCol="0" anchor="ctr"/>
          <a:lstStyle/>
          <a:p>
            <a:pPr indent="0" marL="0">
              <a:buNone/>
            </a:pPr>
            <a:r>
              <a:rPr lang="en-US" sz="1400" i="1" dirty="0">
                <a:solidFill>
                  <a:srgbClr val="2C5475"/>
                </a:solidFill>
                <a:latin typeface="Calibri" pitchFamily="34" charset="0"/>
                <a:ea typeface="Calibri" pitchFamily="34" charset="-122"/>
                <a:cs typeface="Calibri" pitchFamily="34" charset="-120"/>
              </a:rPr>
              <a:t>Which is alphabetical, not strategic.</a:t>
            </a:r>
            <a:endParaRPr lang="en-US" sz="1400" dirty="0"/>
          </a:p>
        </p:txBody>
      </p:sp>
      <p:sp>
        <p:nvSpPr>
          <p:cNvPr id="25" name="Text 22"/>
          <p:cNvSpPr/>
          <p:nvPr/>
        </p:nvSpPr>
        <p:spPr>
          <a:xfrm>
            <a:off x="640080" y="5879592"/>
            <a:ext cx="10881360" cy="329184"/>
          </a:xfrm>
          <a:prstGeom prst="rect">
            <a:avLst/>
          </a:prstGeom>
          <a:noFill/>
          <a:ln/>
        </p:spPr>
        <p:txBody>
          <a:bodyPr wrap="square" lIns="0" tIns="0" rIns="0" bIns="0" rtlCol="0" anchor="ctr"/>
          <a:lstStyle/>
          <a:p>
            <a:pPr indent="0" marL="0">
              <a:buNone/>
            </a:pPr>
            <a:r>
              <a:rPr lang="en-US" sz="1600" b="1" dirty="0">
                <a:solidFill>
                  <a:srgbClr val="C2603F"/>
                </a:solidFill>
                <a:latin typeface="Arial" pitchFamily="34" charset="0"/>
                <a:ea typeface="Arial" pitchFamily="34" charset="-122"/>
                <a:cs typeface="Arial" pitchFamily="34" charset="-120"/>
              </a:rPr>
              <a:t>The gap isn't finding data. It's everything between finding it and knowing who to call first.</a:t>
            </a:r>
            <a:endParaRPr lang="en-US" sz="1600" dirty="0"/>
          </a:p>
        </p:txBody>
      </p:sp>
      <p:sp>
        <p:nvSpPr>
          <p:cNvPr id="26" name="Text 23"/>
          <p:cNvSpPr/>
          <p:nvPr/>
        </p:nvSpPr>
        <p:spPr>
          <a:xfrm>
            <a:off x="640080" y="6473952"/>
            <a:ext cx="5486400" cy="237744"/>
          </a:xfrm>
          <a:prstGeom prst="rect">
            <a:avLst/>
          </a:prstGeom>
          <a:noFill/>
          <a:ln/>
        </p:spPr>
        <p:txBody>
          <a:bodyPr wrap="square" lIns="0" tIns="0" rIns="0" bIns="0" rtlCol="0" anchor="ctr"/>
          <a:lstStyle/>
          <a:p>
            <a:pPr indent="0" marL="0">
              <a:buNone/>
            </a:pPr>
            <a:r>
              <a:rPr lang="en-US" sz="850" spc="160" kern="0" dirty="0">
                <a:solidFill>
                  <a:srgbClr val="6B8499"/>
                </a:solidFill>
                <a:latin typeface="Courier New" pitchFamily="34" charset="0"/>
                <a:ea typeface="Courier New" pitchFamily="34" charset="-122"/>
                <a:cs typeface="Courier New" pitchFamily="34" charset="-120"/>
              </a:rPr>
              <a:t>AI × CRE  ·  SESSION 06  ·  AUG 21, 2026</a:t>
            </a:r>
            <a:endParaRPr lang="en-US" sz="850" dirty="0"/>
          </a:p>
        </p:txBody>
      </p:sp>
      <p:sp>
        <p:nvSpPr>
          <p:cNvPr id="27" name="Text 24"/>
          <p:cNvSpPr/>
          <p:nvPr/>
        </p:nvSpPr>
        <p:spPr>
          <a:xfrm>
            <a:off x="10972800" y="6473952"/>
            <a:ext cx="548640" cy="237744"/>
          </a:xfrm>
          <a:prstGeom prst="rect">
            <a:avLst/>
          </a:prstGeom>
          <a:noFill/>
          <a:ln/>
        </p:spPr>
        <p:txBody>
          <a:bodyPr wrap="square" lIns="0" tIns="0" rIns="0" bIns="0" rtlCol="0" anchor="ctr"/>
          <a:lstStyle/>
          <a:p>
            <a:pPr algn="r" indent="0" marL="0">
              <a:buNone/>
            </a:pPr>
            <a:r>
              <a:rPr lang="en-US" sz="850" dirty="0">
                <a:solidFill>
                  <a:srgbClr val="6B8499"/>
                </a:solidFill>
                <a:latin typeface="Courier New" pitchFamily="34" charset="0"/>
                <a:ea typeface="Courier New" pitchFamily="34" charset="-122"/>
                <a:cs typeface="Courier New" pitchFamily="34" charset="-120"/>
              </a:rPr>
              <a:t>3</a:t>
            </a:r>
            <a:endParaRPr lang="en-US" sz="8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EAF2F7"/>
        </a:solidFill>
      </p:bgPr>
    </p:bg>
    <p:spTree>
      <p:nvGrpSpPr>
        <p:cNvPr id="1" name=""/>
        <p:cNvGrpSpPr/>
        <p:nvPr/>
      </p:nvGrpSpPr>
      <p:grpSpPr>
        <a:xfrm>
          <a:off x="0" y="0"/>
          <a:ext cx="0" cy="0"/>
          <a:chOff x="0" y="0"/>
          <a:chExt cx="0" cy="0"/>
        </a:xfrm>
      </p:grpSpPr>
      <p:sp>
        <p:nvSpPr>
          <p:cNvPr id="2" name="Text 0"/>
          <p:cNvSpPr/>
          <p:nvPr/>
        </p:nvSpPr>
        <p:spPr>
          <a:xfrm>
            <a:off x="640080" y="475488"/>
            <a:ext cx="10881360" cy="237744"/>
          </a:xfrm>
          <a:prstGeom prst="rect">
            <a:avLst/>
          </a:prstGeom>
          <a:noFill/>
          <a:ln/>
        </p:spPr>
        <p:txBody>
          <a:bodyPr wrap="square" lIns="0" tIns="0" rIns="0" bIns="0" rtlCol="0" anchor="ctr"/>
          <a:lstStyle/>
          <a:p>
            <a:pPr indent="0" marL="0">
              <a:buNone/>
            </a:pPr>
            <a:r>
              <a:rPr lang="en-US" sz="1100" b="1" spc="240" kern="0" dirty="0">
                <a:solidFill>
                  <a:srgbClr val="C2603F"/>
                </a:solidFill>
                <a:latin typeface="Courier New" pitchFamily="34" charset="0"/>
                <a:ea typeface="Courier New" pitchFamily="34" charset="-122"/>
                <a:cs typeface="Courier New" pitchFamily="34" charset="-120"/>
              </a:rPr>
              <a:t>03 · THE HOUR</a:t>
            </a:r>
            <a:endParaRPr lang="en-US" sz="1100" dirty="0"/>
          </a:p>
        </p:txBody>
      </p:sp>
      <p:sp>
        <p:nvSpPr>
          <p:cNvPr id="3" name="Text 1"/>
          <p:cNvSpPr/>
          <p:nvPr/>
        </p:nvSpPr>
        <p:spPr>
          <a:xfrm>
            <a:off x="640080" y="749808"/>
            <a:ext cx="10881360" cy="731520"/>
          </a:xfrm>
          <a:prstGeom prst="rect">
            <a:avLst/>
          </a:prstGeom>
          <a:noFill/>
          <a:ln/>
        </p:spPr>
        <p:txBody>
          <a:bodyPr wrap="square" lIns="0" tIns="0" rIns="0" bIns="0" rtlCol="0" anchor="ctr"/>
          <a:lstStyle/>
          <a:p>
            <a:pPr indent="0" marL="0">
              <a:lnSpc>
                <a:spcPts val="3600"/>
              </a:lnSpc>
              <a:buNone/>
            </a:pPr>
            <a:r>
              <a:rPr lang="en-US" sz="3400" b="1" dirty="0">
                <a:solidFill>
                  <a:srgbClr val="16304A"/>
                </a:solidFill>
                <a:latin typeface="Arial" pitchFamily="34" charset="0"/>
                <a:ea typeface="Arial" pitchFamily="34" charset="-122"/>
                <a:cs typeface="Arial" pitchFamily="34" charset="-120"/>
              </a:rPr>
              <a:t>What you leave with.</a:t>
            </a:r>
            <a:endParaRPr lang="en-US" sz="3400" dirty="0"/>
          </a:p>
        </p:txBody>
      </p:sp>
      <p:sp>
        <p:nvSpPr>
          <p:cNvPr id="4" name="Shape 2"/>
          <p:cNvSpPr/>
          <p:nvPr/>
        </p:nvSpPr>
        <p:spPr>
          <a:xfrm>
            <a:off x="640080" y="2377440"/>
            <a:ext cx="3456432" cy="3063240"/>
          </a:xfrm>
          <a:prstGeom prst="roundRect">
            <a:avLst>
              <a:gd name="adj" fmla="val 1493"/>
            </a:avLst>
          </a:prstGeom>
          <a:solidFill>
            <a:srgbClr val="FFFFFF"/>
          </a:solidFill>
          <a:ln w="9525">
            <a:solidFill>
              <a:srgbClr val="D2E0EA"/>
            </a:solidFill>
            <a:prstDash val="solid"/>
          </a:ln>
          <a:effectLst>
            <a:outerShdw sx="100000" sy="100000" kx="0" ky="0" algn="bl" rotWithShape="0" blurRad="177800" dist="38100" dir="5400000">
              <a:srgbClr val="16304A">
                <a:alpha val="10000"/>
              </a:srgbClr>
            </a:outerShdw>
          </a:effectLst>
        </p:spPr>
      </p:sp>
      <p:sp>
        <p:nvSpPr>
          <p:cNvPr id="5" name="Shape 3"/>
          <p:cNvSpPr/>
          <p:nvPr/>
        </p:nvSpPr>
        <p:spPr>
          <a:xfrm>
            <a:off x="914400" y="2688336"/>
            <a:ext cx="566928" cy="566928"/>
          </a:xfrm>
          <a:prstGeom prst="ellipse">
            <a:avLst/>
          </a:prstGeom>
          <a:solidFill>
            <a:srgbClr val="D9694C"/>
          </a:solidFill>
          <a:ln w="12700">
            <a:solidFill>
              <a:srgbClr val="D9694C"/>
            </a:solidFill>
            <a:prstDash val="solid"/>
          </a:ln>
        </p:spPr>
      </p:sp>
      <p:sp>
        <p:nvSpPr>
          <p:cNvPr id="6" name="Text 4"/>
          <p:cNvSpPr/>
          <p:nvPr/>
        </p:nvSpPr>
        <p:spPr>
          <a:xfrm>
            <a:off x="914400" y="2688336"/>
            <a:ext cx="566928" cy="566928"/>
          </a:xfrm>
          <a:prstGeom prst="rect">
            <a:avLst/>
          </a:prstGeom>
          <a:noFill/>
          <a:ln/>
        </p:spPr>
        <p:txBody>
          <a:bodyPr wrap="square" lIns="0" tIns="0" rIns="0" bIns="0" rtlCol="0" anchor="ctr"/>
          <a:lstStyle/>
          <a:p>
            <a:pPr algn="ctr" indent="0" marL="0">
              <a:buNone/>
            </a:pPr>
            <a:r>
              <a:rPr lang="en-US" sz="1800" b="1" dirty="0">
                <a:solidFill>
                  <a:srgbClr val="FFFFFF"/>
                </a:solidFill>
                <a:latin typeface="Arial" pitchFamily="34" charset="0"/>
                <a:ea typeface="Arial" pitchFamily="34" charset="-122"/>
                <a:cs typeface="Arial" pitchFamily="34" charset="-120"/>
              </a:rPr>
              <a:t>A</a:t>
            </a:r>
            <a:endParaRPr lang="en-US" sz="1800" dirty="0"/>
          </a:p>
        </p:txBody>
      </p:sp>
      <p:sp>
        <p:nvSpPr>
          <p:cNvPr id="7" name="Text 5"/>
          <p:cNvSpPr/>
          <p:nvPr/>
        </p:nvSpPr>
        <p:spPr>
          <a:xfrm>
            <a:off x="914400" y="3419856"/>
            <a:ext cx="2907792" cy="914400"/>
          </a:xfrm>
          <a:prstGeom prst="rect">
            <a:avLst/>
          </a:prstGeom>
          <a:noFill/>
          <a:ln/>
        </p:spPr>
        <p:txBody>
          <a:bodyPr wrap="square" lIns="0" tIns="0" rIns="0" bIns="0" rtlCol="0" anchor="t"/>
          <a:lstStyle/>
          <a:p>
            <a:pPr indent="0" marL="0">
              <a:lnSpc>
                <a:spcPts val="2400"/>
              </a:lnSpc>
              <a:buNone/>
            </a:pPr>
            <a:r>
              <a:rPr lang="en-US" sz="2000" b="1" dirty="0">
                <a:solidFill>
                  <a:srgbClr val="16304A"/>
                </a:solidFill>
                <a:latin typeface="Arial" pitchFamily="34" charset="0"/>
                <a:ea typeface="Arial" pitchFamily="34" charset="-122"/>
                <a:cs typeface="Arial" pitchFamily="34" charset="-120"/>
              </a:rPr>
              <a:t>A 60-second permission check</a:t>
            </a:r>
            <a:endParaRPr lang="en-US" sz="2000" dirty="0"/>
          </a:p>
        </p:txBody>
      </p:sp>
      <p:sp>
        <p:nvSpPr>
          <p:cNvPr id="8" name="Text 6"/>
          <p:cNvSpPr/>
          <p:nvPr/>
        </p:nvSpPr>
        <p:spPr>
          <a:xfrm>
            <a:off x="914400" y="4352544"/>
            <a:ext cx="2907792" cy="914400"/>
          </a:xfrm>
          <a:prstGeom prst="rect">
            <a:avLst/>
          </a:prstGeom>
          <a:noFill/>
          <a:ln/>
        </p:spPr>
        <p:txBody>
          <a:bodyPr wrap="square" lIns="0" tIns="0" rIns="0" bIns="0" rtlCol="0" anchor="t"/>
          <a:lstStyle/>
          <a:p>
            <a:pPr indent="0" marL="0">
              <a:lnSpc>
                <a:spcPts val="1800"/>
              </a:lnSpc>
              <a:buNone/>
            </a:pPr>
            <a:r>
              <a:rPr lang="en-US" sz="1350" dirty="0">
                <a:solidFill>
                  <a:srgbClr val="2C5475"/>
                </a:solidFill>
                <a:latin typeface="Calibri" pitchFamily="34" charset="0"/>
                <a:ea typeface="Calibri" pitchFamily="34" charset="-122"/>
                <a:cs typeface="Calibri" pitchFamily="34" charset="-120"/>
              </a:rPr>
              <a:t>Four questions you run on any page before you point AI at it. Written down, so you never have to guess.</a:t>
            </a:r>
            <a:endParaRPr lang="en-US" sz="1350" dirty="0"/>
          </a:p>
        </p:txBody>
      </p:sp>
      <p:sp>
        <p:nvSpPr>
          <p:cNvPr id="9" name="Shape 7"/>
          <p:cNvSpPr/>
          <p:nvPr/>
        </p:nvSpPr>
        <p:spPr>
          <a:xfrm>
            <a:off x="4352544" y="2377440"/>
            <a:ext cx="3456432" cy="3063240"/>
          </a:xfrm>
          <a:prstGeom prst="roundRect">
            <a:avLst>
              <a:gd name="adj" fmla="val 1493"/>
            </a:avLst>
          </a:prstGeom>
          <a:solidFill>
            <a:srgbClr val="FFFFFF"/>
          </a:solidFill>
          <a:ln w="9525">
            <a:solidFill>
              <a:srgbClr val="D2E0EA"/>
            </a:solidFill>
            <a:prstDash val="solid"/>
          </a:ln>
          <a:effectLst>
            <a:outerShdw sx="100000" sy="100000" kx="0" ky="0" algn="bl" rotWithShape="0" blurRad="177800" dist="38100" dir="5400000">
              <a:srgbClr val="16304A">
                <a:alpha val="10000"/>
              </a:srgbClr>
            </a:outerShdw>
          </a:effectLst>
        </p:spPr>
      </p:sp>
      <p:sp>
        <p:nvSpPr>
          <p:cNvPr id="10" name="Shape 8"/>
          <p:cNvSpPr/>
          <p:nvPr/>
        </p:nvSpPr>
        <p:spPr>
          <a:xfrm>
            <a:off x="4626864" y="2688336"/>
            <a:ext cx="566928" cy="566928"/>
          </a:xfrm>
          <a:prstGeom prst="ellipse">
            <a:avLst/>
          </a:prstGeom>
          <a:solidFill>
            <a:srgbClr val="D9694C"/>
          </a:solidFill>
          <a:ln w="12700">
            <a:solidFill>
              <a:srgbClr val="D9694C"/>
            </a:solidFill>
            <a:prstDash val="solid"/>
          </a:ln>
        </p:spPr>
      </p:sp>
      <p:sp>
        <p:nvSpPr>
          <p:cNvPr id="11" name="Text 9"/>
          <p:cNvSpPr/>
          <p:nvPr/>
        </p:nvSpPr>
        <p:spPr>
          <a:xfrm>
            <a:off x="4626864" y="2688336"/>
            <a:ext cx="566928" cy="566928"/>
          </a:xfrm>
          <a:prstGeom prst="rect">
            <a:avLst/>
          </a:prstGeom>
          <a:noFill/>
          <a:ln/>
        </p:spPr>
        <p:txBody>
          <a:bodyPr wrap="square" lIns="0" tIns="0" rIns="0" bIns="0" rtlCol="0" anchor="ctr"/>
          <a:lstStyle/>
          <a:p>
            <a:pPr algn="ctr" indent="0" marL="0">
              <a:buNone/>
            </a:pPr>
            <a:r>
              <a:rPr lang="en-US" sz="1800" b="1" dirty="0">
                <a:solidFill>
                  <a:srgbClr val="FFFFFF"/>
                </a:solidFill>
                <a:latin typeface="Arial" pitchFamily="34" charset="0"/>
                <a:ea typeface="Arial" pitchFamily="34" charset="-122"/>
                <a:cs typeface="Arial" pitchFamily="34" charset="-120"/>
              </a:rPr>
              <a:t>B</a:t>
            </a:r>
            <a:endParaRPr lang="en-US" sz="1800" dirty="0"/>
          </a:p>
        </p:txBody>
      </p:sp>
      <p:sp>
        <p:nvSpPr>
          <p:cNvPr id="12" name="Text 10"/>
          <p:cNvSpPr/>
          <p:nvPr/>
        </p:nvSpPr>
        <p:spPr>
          <a:xfrm>
            <a:off x="4626864" y="3419856"/>
            <a:ext cx="2907792" cy="914400"/>
          </a:xfrm>
          <a:prstGeom prst="rect">
            <a:avLst/>
          </a:prstGeom>
          <a:noFill/>
          <a:ln/>
        </p:spPr>
        <p:txBody>
          <a:bodyPr wrap="square" lIns="0" tIns="0" rIns="0" bIns="0" rtlCol="0" anchor="t"/>
          <a:lstStyle/>
          <a:p>
            <a:pPr indent="0" marL="0">
              <a:lnSpc>
                <a:spcPts val="2400"/>
              </a:lnSpc>
              <a:buNone/>
            </a:pPr>
            <a:r>
              <a:rPr lang="en-US" sz="2000" b="1" dirty="0">
                <a:solidFill>
                  <a:srgbClr val="16304A"/>
                </a:solidFill>
                <a:latin typeface="Arial" pitchFamily="34" charset="0"/>
                <a:ea typeface="Arial" pitchFamily="34" charset="-122"/>
                <a:cs typeface="Arial" pitchFamily="34" charset="-120"/>
              </a:rPr>
              <a:t>A working four-prompt sequence</a:t>
            </a:r>
            <a:endParaRPr lang="en-US" sz="2000" dirty="0"/>
          </a:p>
        </p:txBody>
      </p:sp>
      <p:sp>
        <p:nvSpPr>
          <p:cNvPr id="13" name="Text 11"/>
          <p:cNvSpPr/>
          <p:nvPr/>
        </p:nvSpPr>
        <p:spPr>
          <a:xfrm>
            <a:off x="4626864" y="4352544"/>
            <a:ext cx="2907792" cy="914400"/>
          </a:xfrm>
          <a:prstGeom prst="rect">
            <a:avLst/>
          </a:prstGeom>
          <a:noFill/>
          <a:ln/>
        </p:spPr>
        <p:txBody>
          <a:bodyPr wrap="square" lIns="0" tIns="0" rIns="0" bIns="0" rtlCol="0" anchor="t"/>
          <a:lstStyle/>
          <a:p>
            <a:pPr indent="0" marL="0">
              <a:lnSpc>
                <a:spcPts val="1800"/>
              </a:lnSpc>
              <a:buNone/>
            </a:pPr>
            <a:r>
              <a:rPr lang="en-US" sz="1350" dirty="0">
                <a:solidFill>
                  <a:srgbClr val="2C5475"/>
                </a:solidFill>
                <a:latin typeface="Calibri" pitchFamily="34" charset="0"/>
                <a:ea typeface="Calibri" pitchFamily="34" charset="-122"/>
                <a:cs typeface="Calibri" pitchFamily="34" charset="-120"/>
              </a:rPr>
              <a:t>Vet, pull, enrich, qualify. Copy them, swap in your own filters, run them Monday.</a:t>
            </a:r>
            <a:endParaRPr lang="en-US" sz="1350" dirty="0"/>
          </a:p>
        </p:txBody>
      </p:sp>
      <p:sp>
        <p:nvSpPr>
          <p:cNvPr id="14" name="Shape 12"/>
          <p:cNvSpPr/>
          <p:nvPr/>
        </p:nvSpPr>
        <p:spPr>
          <a:xfrm>
            <a:off x="8065008" y="2377440"/>
            <a:ext cx="3456432" cy="3063240"/>
          </a:xfrm>
          <a:prstGeom prst="roundRect">
            <a:avLst>
              <a:gd name="adj" fmla="val 1493"/>
            </a:avLst>
          </a:prstGeom>
          <a:solidFill>
            <a:srgbClr val="FFFFFF"/>
          </a:solidFill>
          <a:ln w="9525">
            <a:solidFill>
              <a:srgbClr val="D2E0EA"/>
            </a:solidFill>
            <a:prstDash val="solid"/>
          </a:ln>
          <a:effectLst>
            <a:outerShdw sx="100000" sy="100000" kx="0" ky="0" algn="bl" rotWithShape="0" blurRad="177800" dist="38100" dir="5400000">
              <a:srgbClr val="16304A">
                <a:alpha val="10000"/>
              </a:srgbClr>
            </a:outerShdw>
          </a:effectLst>
        </p:spPr>
      </p:sp>
      <p:sp>
        <p:nvSpPr>
          <p:cNvPr id="15" name="Shape 13"/>
          <p:cNvSpPr/>
          <p:nvPr/>
        </p:nvSpPr>
        <p:spPr>
          <a:xfrm>
            <a:off x="8339328" y="2688336"/>
            <a:ext cx="566928" cy="566928"/>
          </a:xfrm>
          <a:prstGeom prst="ellipse">
            <a:avLst/>
          </a:prstGeom>
          <a:solidFill>
            <a:srgbClr val="D9694C"/>
          </a:solidFill>
          <a:ln w="12700">
            <a:solidFill>
              <a:srgbClr val="D9694C"/>
            </a:solidFill>
            <a:prstDash val="solid"/>
          </a:ln>
        </p:spPr>
      </p:sp>
      <p:sp>
        <p:nvSpPr>
          <p:cNvPr id="16" name="Text 14"/>
          <p:cNvSpPr/>
          <p:nvPr/>
        </p:nvSpPr>
        <p:spPr>
          <a:xfrm>
            <a:off x="8339328" y="2688336"/>
            <a:ext cx="566928" cy="566928"/>
          </a:xfrm>
          <a:prstGeom prst="rect">
            <a:avLst/>
          </a:prstGeom>
          <a:noFill/>
          <a:ln/>
        </p:spPr>
        <p:txBody>
          <a:bodyPr wrap="square" lIns="0" tIns="0" rIns="0" bIns="0" rtlCol="0" anchor="ctr"/>
          <a:lstStyle/>
          <a:p>
            <a:pPr algn="ctr" indent="0" marL="0">
              <a:buNone/>
            </a:pPr>
            <a:r>
              <a:rPr lang="en-US" sz="1800" b="1" dirty="0">
                <a:solidFill>
                  <a:srgbClr val="FFFFFF"/>
                </a:solidFill>
                <a:latin typeface="Arial" pitchFamily="34" charset="0"/>
                <a:ea typeface="Arial" pitchFamily="34" charset="-122"/>
                <a:cs typeface="Arial" pitchFamily="34" charset="-120"/>
              </a:rPr>
              <a:t>C</a:t>
            </a:r>
            <a:endParaRPr lang="en-US" sz="1800" dirty="0"/>
          </a:p>
        </p:txBody>
      </p:sp>
      <p:sp>
        <p:nvSpPr>
          <p:cNvPr id="17" name="Text 15"/>
          <p:cNvSpPr/>
          <p:nvPr/>
        </p:nvSpPr>
        <p:spPr>
          <a:xfrm>
            <a:off x="8339328" y="3419856"/>
            <a:ext cx="2907792" cy="914400"/>
          </a:xfrm>
          <a:prstGeom prst="rect">
            <a:avLst/>
          </a:prstGeom>
          <a:noFill/>
          <a:ln/>
        </p:spPr>
        <p:txBody>
          <a:bodyPr wrap="square" lIns="0" tIns="0" rIns="0" bIns="0" rtlCol="0" anchor="t"/>
          <a:lstStyle/>
          <a:p>
            <a:pPr indent="0" marL="0">
              <a:lnSpc>
                <a:spcPts val="2400"/>
              </a:lnSpc>
              <a:buNone/>
            </a:pPr>
            <a:r>
              <a:rPr lang="en-US" sz="2000" b="1" dirty="0">
                <a:solidFill>
                  <a:srgbClr val="16304A"/>
                </a:solidFill>
                <a:latin typeface="Arial" pitchFamily="34" charset="0"/>
                <a:ea typeface="Arial" pitchFamily="34" charset="-122"/>
                <a:cs typeface="Arial" pitchFamily="34" charset="-120"/>
              </a:rPr>
              <a:t>A scored list, not a pile</a:t>
            </a:r>
            <a:endParaRPr lang="en-US" sz="2000" dirty="0"/>
          </a:p>
        </p:txBody>
      </p:sp>
      <p:sp>
        <p:nvSpPr>
          <p:cNvPr id="18" name="Text 16"/>
          <p:cNvSpPr/>
          <p:nvPr/>
        </p:nvSpPr>
        <p:spPr>
          <a:xfrm>
            <a:off x="8339328" y="4352544"/>
            <a:ext cx="2907792" cy="914400"/>
          </a:xfrm>
          <a:prstGeom prst="rect">
            <a:avLst/>
          </a:prstGeom>
          <a:noFill/>
          <a:ln/>
        </p:spPr>
        <p:txBody>
          <a:bodyPr wrap="square" lIns="0" tIns="0" rIns="0" bIns="0" rtlCol="0" anchor="t"/>
          <a:lstStyle/>
          <a:p>
            <a:pPr indent="0" marL="0">
              <a:lnSpc>
                <a:spcPts val="1800"/>
              </a:lnSpc>
              <a:buNone/>
            </a:pPr>
            <a:r>
              <a:rPr lang="en-US" sz="1350" dirty="0">
                <a:solidFill>
                  <a:srgbClr val="2C5475"/>
                </a:solidFill>
                <a:latin typeface="Calibri" pitchFamily="34" charset="0"/>
                <a:ea typeface="Calibri" pitchFamily="34" charset="-122"/>
                <a:cs typeface="Calibri" pitchFamily="34" charset="-120"/>
              </a:rPr>
              <a:t>One page in, a ranked spreadsheet out, with the rows that failed still visible so you know you checked.</a:t>
            </a:r>
            <a:endParaRPr lang="en-US" sz="1350" dirty="0"/>
          </a:p>
        </p:txBody>
      </p:sp>
      <p:sp>
        <p:nvSpPr>
          <p:cNvPr id="19" name="Text 17"/>
          <p:cNvSpPr/>
          <p:nvPr/>
        </p:nvSpPr>
        <p:spPr>
          <a:xfrm>
            <a:off x="640080" y="5806440"/>
            <a:ext cx="10881360" cy="365760"/>
          </a:xfrm>
          <a:prstGeom prst="rect">
            <a:avLst/>
          </a:prstGeom>
          <a:noFill/>
          <a:ln/>
        </p:spPr>
        <p:txBody>
          <a:bodyPr wrap="square" lIns="0" tIns="0" rIns="0" bIns="0" rtlCol="0" anchor="ctr"/>
          <a:lstStyle/>
          <a:p>
            <a:pPr indent="0" marL="0">
              <a:buNone/>
            </a:pPr>
            <a:r>
              <a:rPr lang="en-US" sz="1600" b="1" dirty="0">
                <a:solidFill>
                  <a:srgbClr val="C2603F"/>
                </a:solidFill>
                <a:latin typeface="Arial" pitchFamily="34" charset="0"/>
                <a:ea typeface="Arial" pitchFamily="34" charset="-122"/>
                <a:cs typeface="Arial" pitchFamily="34" charset="-120"/>
              </a:rPr>
              <a:t>You stay the expert. The AI does the typing.</a:t>
            </a:r>
            <a:endParaRPr lang="en-US" sz="1600" dirty="0"/>
          </a:p>
        </p:txBody>
      </p:sp>
      <p:sp>
        <p:nvSpPr>
          <p:cNvPr id="20" name="Text 18"/>
          <p:cNvSpPr/>
          <p:nvPr/>
        </p:nvSpPr>
        <p:spPr>
          <a:xfrm>
            <a:off x="640080" y="6473952"/>
            <a:ext cx="5486400" cy="237744"/>
          </a:xfrm>
          <a:prstGeom prst="rect">
            <a:avLst/>
          </a:prstGeom>
          <a:noFill/>
          <a:ln/>
        </p:spPr>
        <p:txBody>
          <a:bodyPr wrap="square" lIns="0" tIns="0" rIns="0" bIns="0" rtlCol="0" anchor="ctr"/>
          <a:lstStyle/>
          <a:p>
            <a:pPr indent="0" marL="0">
              <a:buNone/>
            </a:pPr>
            <a:r>
              <a:rPr lang="en-US" sz="850" spc="160" kern="0" dirty="0">
                <a:solidFill>
                  <a:srgbClr val="6B8499"/>
                </a:solidFill>
                <a:latin typeface="Courier New" pitchFamily="34" charset="0"/>
                <a:ea typeface="Courier New" pitchFamily="34" charset="-122"/>
                <a:cs typeface="Courier New" pitchFamily="34" charset="-120"/>
              </a:rPr>
              <a:t>AI × CRE  ·  SESSION 06  ·  AUG 21, 2026</a:t>
            </a:r>
            <a:endParaRPr lang="en-US" sz="850" dirty="0"/>
          </a:p>
        </p:txBody>
      </p:sp>
      <p:sp>
        <p:nvSpPr>
          <p:cNvPr id="21" name="Text 19"/>
          <p:cNvSpPr/>
          <p:nvPr/>
        </p:nvSpPr>
        <p:spPr>
          <a:xfrm>
            <a:off x="10972800" y="6473952"/>
            <a:ext cx="548640" cy="237744"/>
          </a:xfrm>
          <a:prstGeom prst="rect">
            <a:avLst/>
          </a:prstGeom>
          <a:noFill/>
          <a:ln/>
        </p:spPr>
        <p:txBody>
          <a:bodyPr wrap="square" lIns="0" tIns="0" rIns="0" bIns="0" rtlCol="0" anchor="ctr"/>
          <a:lstStyle/>
          <a:p>
            <a:pPr algn="r" indent="0" marL="0">
              <a:buNone/>
            </a:pPr>
            <a:r>
              <a:rPr lang="en-US" sz="850" dirty="0">
                <a:solidFill>
                  <a:srgbClr val="6B8499"/>
                </a:solidFill>
                <a:latin typeface="Courier New" pitchFamily="34" charset="0"/>
                <a:ea typeface="Courier New" pitchFamily="34" charset="-122"/>
                <a:cs typeface="Courier New" pitchFamily="34" charset="-120"/>
              </a:rPr>
              <a:t>4</a:t>
            </a:r>
            <a:endParaRPr lang="en-US" sz="8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16304A"/>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40080" y="2286000"/>
            <a:ext cx="1371600" cy="1371600"/>
          </a:xfrm>
          <a:prstGeom prst="rect">
            <a:avLst/>
          </a:prstGeom>
        </p:spPr>
      </p:pic>
      <p:sp>
        <p:nvSpPr>
          <p:cNvPr id="3" name="Text 0"/>
          <p:cNvSpPr/>
          <p:nvPr/>
        </p:nvSpPr>
        <p:spPr>
          <a:xfrm>
            <a:off x="2331720" y="2395728"/>
            <a:ext cx="5486400" cy="274320"/>
          </a:xfrm>
          <a:prstGeom prst="rect">
            <a:avLst/>
          </a:prstGeom>
          <a:noFill/>
          <a:ln/>
        </p:spPr>
        <p:txBody>
          <a:bodyPr wrap="square" lIns="0" tIns="0" rIns="0" bIns="0" rtlCol="0" anchor="ctr"/>
          <a:lstStyle/>
          <a:p>
            <a:pPr indent="0" marL="0">
              <a:buNone/>
            </a:pPr>
            <a:r>
              <a:rPr lang="en-US" sz="1200" b="1" spc="280" kern="0" dirty="0">
                <a:solidFill>
                  <a:srgbClr val="D9694C"/>
                </a:solidFill>
                <a:latin typeface="Courier New" pitchFamily="34" charset="0"/>
                <a:ea typeface="Courier New" pitchFamily="34" charset="-122"/>
                <a:cs typeface="Courier New" pitchFamily="34" charset="-120"/>
              </a:rPr>
              <a:t>PART ONE</a:t>
            </a:r>
            <a:endParaRPr lang="en-US" sz="1200" dirty="0"/>
          </a:p>
        </p:txBody>
      </p:sp>
      <p:sp>
        <p:nvSpPr>
          <p:cNvPr id="4" name="Text 1"/>
          <p:cNvSpPr/>
          <p:nvPr/>
        </p:nvSpPr>
        <p:spPr>
          <a:xfrm>
            <a:off x="2331720" y="2743200"/>
            <a:ext cx="8229600" cy="1463040"/>
          </a:xfrm>
          <a:prstGeom prst="rect">
            <a:avLst/>
          </a:prstGeom>
          <a:noFill/>
          <a:ln/>
        </p:spPr>
        <p:txBody>
          <a:bodyPr wrap="square" lIns="0" tIns="0" rIns="0" bIns="0" rtlCol="0" anchor="ctr"/>
          <a:lstStyle/>
          <a:p>
            <a:pPr indent="0" marL="0">
              <a:lnSpc>
                <a:spcPts val="5000"/>
              </a:lnSpc>
              <a:buNone/>
            </a:pPr>
            <a:r>
              <a:rPr lang="en-US" sz="4400" b="1" dirty="0">
                <a:solidFill>
                  <a:srgbClr val="EAF2F7"/>
                </a:solidFill>
                <a:latin typeface="Arial" pitchFamily="34" charset="0"/>
                <a:ea typeface="Arial" pitchFamily="34" charset="-122"/>
                <a:cs typeface="Arial" pitchFamily="34" charset="-120"/>
              </a:rPr>
              <a:t>You are already</a:t>
            </a:r>
            <a:endParaRPr lang="en-US" sz="4400" dirty="0"/>
          </a:p>
          <a:p>
            <a:pPr indent="0" marL="0">
              <a:lnSpc>
                <a:spcPts val="5000"/>
              </a:lnSpc>
              <a:buNone/>
            </a:pPr>
            <a:r>
              <a:rPr lang="en-US" sz="4400" b="1" dirty="0">
                <a:solidFill>
                  <a:srgbClr val="EAF2F7"/>
                </a:solidFill>
                <a:latin typeface="Arial" pitchFamily="34" charset="0"/>
                <a:ea typeface="Arial" pitchFamily="34" charset="-122"/>
                <a:cs typeface="Arial" pitchFamily="34" charset="-120"/>
              </a:rPr>
              <a:t>logged in.</a:t>
            </a:r>
            <a:endParaRPr lang="en-US" sz="4400" dirty="0"/>
          </a:p>
        </p:txBody>
      </p:sp>
      <p:sp>
        <p:nvSpPr>
          <p:cNvPr id="5" name="Text 2"/>
          <p:cNvSpPr/>
          <p:nvPr/>
        </p:nvSpPr>
        <p:spPr>
          <a:xfrm>
            <a:off x="2331720" y="4315968"/>
            <a:ext cx="7863840" cy="457200"/>
          </a:xfrm>
          <a:prstGeom prst="rect">
            <a:avLst/>
          </a:prstGeom>
          <a:noFill/>
          <a:ln/>
        </p:spPr>
        <p:txBody>
          <a:bodyPr wrap="square" lIns="0" tIns="0" rIns="0" bIns="0" rtlCol="0" anchor="t"/>
          <a:lstStyle/>
          <a:p>
            <a:pPr indent="0" marL="0">
              <a:buNone/>
            </a:pPr>
            <a:r>
              <a:rPr lang="en-US" sz="1500" dirty="0">
                <a:solidFill>
                  <a:srgbClr val="9FC0D8"/>
                </a:solidFill>
                <a:latin typeface="Calibri" pitchFamily="34" charset="0"/>
                <a:ea typeface="Calibri" pitchFamily="34" charset="-122"/>
                <a:cs typeface="Calibri" pitchFamily="34" charset="-120"/>
              </a:rPr>
              <a:t>Six minutes on what that actually permits. Then we build something.</a:t>
            </a:r>
            <a:endParaRPr lang="en-US" sz="15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EAF2F7"/>
        </a:solidFill>
      </p:bgPr>
    </p:bg>
    <p:spTree>
      <p:nvGrpSpPr>
        <p:cNvPr id="1" name=""/>
        <p:cNvGrpSpPr/>
        <p:nvPr/>
      </p:nvGrpSpPr>
      <p:grpSpPr>
        <a:xfrm>
          <a:off x="0" y="0"/>
          <a:ext cx="0" cy="0"/>
          <a:chOff x="0" y="0"/>
          <a:chExt cx="0" cy="0"/>
        </a:xfrm>
      </p:grpSpPr>
      <p:sp>
        <p:nvSpPr>
          <p:cNvPr id="2" name="Text 0"/>
          <p:cNvSpPr/>
          <p:nvPr/>
        </p:nvSpPr>
        <p:spPr>
          <a:xfrm>
            <a:off x="640080" y="475488"/>
            <a:ext cx="10881360" cy="237744"/>
          </a:xfrm>
          <a:prstGeom prst="rect">
            <a:avLst/>
          </a:prstGeom>
          <a:noFill/>
          <a:ln/>
        </p:spPr>
        <p:txBody>
          <a:bodyPr wrap="square" lIns="0" tIns="0" rIns="0" bIns="0" rtlCol="0" anchor="ctr"/>
          <a:lstStyle/>
          <a:p>
            <a:pPr indent="0" marL="0">
              <a:buNone/>
            </a:pPr>
            <a:r>
              <a:rPr lang="en-US" sz="1100" b="1" spc="240" kern="0" dirty="0">
                <a:solidFill>
                  <a:srgbClr val="C2603F"/>
                </a:solidFill>
                <a:latin typeface="Courier New" pitchFamily="34" charset="0"/>
                <a:ea typeface="Courier New" pitchFamily="34" charset="-122"/>
                <a:cs typeface="Courier New" pitchFamily="34" charset="-120"/>
              </a:rPr>
              <a:t>04 · THE GROUND RULE</a:t>
            </a:r>
            <a:endParaRPr lang="en-US" sz="1100" dirty="0"/>
          </a:p>
        </p:txBody>
      </p:sp>
      <p:sp>
        <p:nvSpPr>
          <p:cNvPr id="3" name="Text 1"/>
          <p:cNvSpPr/>
          <p:nvPr/>
        </p:nvSpPr>
        <p:spPr>
          <a:xfrm>
            <a:off x="640080" y="749808"/>
            <a:ext cx="8412480" cy="1005840"/>
          </a:xfrm>
          <a:prstGeom prst="rect">
            <a:avLst/>
          </a:prstGeom>
          <a:noFill/>
          <a:ln/>
        </p:spPr>
        <p:txBody>
          <a:bodyPr wrap="square" lIns="0" tIns="0" rIns="0" bIns="0" rtlCol="0" anchor="ctr"/>
          <a:lstStyle/>
          <a:p>
            <a:pPr indent="0" marL="0">
              <a:lnSpc>
                <a:spcPts val="4000"/>
              </a:lnSpc>
              <a:buNone/>
            </a:pPr>
            <a:r>
              <a:rPr lang="en-US" sz="3400" b="1" dirty="0">
                <a:solidFill>
                  <a:srgbClr val="16304A"/>
                </a:solidFill>
                <a:latin typeface="Arial" pitchFamily="34" charset="0"/>
                <a:ea typeface="Arial" pitchFamily="34" charset="-122"/>
                <a:cs typeface="Arial" pitchFamily="34" charset="-120"/>
              </a:rPr>
              <a:t>Licensed to look.</a:t>
            </a:r>
            <a:endParaRPr lang="en-US" sz="3400" dirty="0"/>
          </a:p>
          <a:p>
            <a:pPr indent="0" marL="0">
              <a:lnSpc>
                <a:spcPts val="4000"/>
              </a:lnSpc>
              <a:buNone/>
            </a:pPr>
            <a:r>
              <a:rPr lang="en-US" sz="3400" b="1" dirty="0">
                <a:solidFill>
                  <a:srgbClr val="16304A"/>
                </a:solidFill>
                <a:latin typeface="Arial" pitchFamily="34" charset="0"/>
                <a:ea typeface="Arial" pitchFamily="34" charset="-122"/>
                <a:cs typeface="Arial" pitchFamily="34" charset="-120"/>
              </a:rPr>
              <a:t>Not licensed to take.</a:t>
            </a:r>
            <a:endParaRPr lang="en-US" sz="3400" dirty="0"/>
          </a:p>
        </p:txBody>
      </p:sp>
      <p:sp>
        <p:nvSpPr>
          <p:cNvPr id="4" name="Text 2"/>
          <p:cNvSpPr/>
          <p:nvPr/>
        </p:nvSpPr>
        <p:spPr>
          <a:xfrm>
            <a:off x="640080" y="1810512"/>
            <a:ext cx="9509760" cy="457200"/>
          </a:xfrm>
          <a:prstGeom prst="rect">
            <a:avLst/>
          </a:prstGeom>
          <a:noFill/>
          <a:ln/>
        </p:spPr>
        <p:txBody>
          <a:bodyPr wrap="square" lIns="0" tIns="0" rIns="0" bIns="0" rtlCol="0" anchor="t"/>
          <a:lstStyle/>
          <a:p>
            <a:pPr indent="0" marL="0">
              <a:lnSpc>
                <a:spcPts val="2000"/>
              </a:lnSpc>
              <a:buNone/>
            </a:pPr>
            <a:r>
              <a:rPr lang="en-US" sz="1500" dirty="0">
                <a:solidFill>
                  <a:srgbClr val="2C5475"/>
                </a:solidFill>
                <a:latin typeface="Calibri" pitchFamily="34" charset="0"/>
                <a:ea typeface="Calibri" pitchFamily="34" charset="-122"/>
                <a:cs typeface="Calibri" pitchFamily="34" charset="-120"/>
              </a:rPr>
              <a:t>Your subscription buys you access. It almost never buys you the right to reproduce the database behind it.</a:t>
            </a:r>
            <a:endParaRPr lang="en-US" sz="1500" dirty="0"/>
          </a:p>
        </p:txBody>
      </p:sp>
      <p:sp>
        <p:nvSpPr>
          <p:cNvPr id="5" name="Shape 3"/>
          <p:cNvSpPr/>
          <p:nvPr/>
        </p:nvSpPr>
        <p:spPr>
          <a:xfrm>
            <a:off x="640080" y="2606040"/>
            <a:ext cx="3456432" cy="2468880"/>
          </a:xfrm>
          <a:prstGeom prst="roundRect">
            <a:avLst>
              <a:gd name="adj" fmla="val 1852"/>
            </a:avLst>
          </a:prstGeom>
          <a:solidFill>
            <a:srgbClr val="FFFFFF"/>
          </a:solidFill>
          <a:ln w="9525">
            <a:solidFill>
              <a:srgbClr val="D2E0EA"/>
            </a:solidFill>
            <a:prstDash val="solid"/>
          </a:ln>
          <a:effectLst>
            <a:outerShdw sx="100000" sy="100000" kx="0" ky="0" algn="bl" rotWithShape="0" blurRad="177800" dist="38100" dir="5400000">
              <a:srgbClr val="16304A">
                <a:alpha val="10000"/>
              </a:srgbClr>
            </a:outerShdw>
          </a:effectLst>
        </p:spPr>
      </p:sp>
      <p:sp>
        <p:nvSpPr>
          <p:cNvPr id="6" name="Shape 4"/>
          <p:cNvSpPr/>
          <p:nvPr/>
        </p:nvSpPr>
        <p:spPr>
          <a:xfrm>
            <a:off x="914400" y="2862072"/>
            <a:ext cx="457200" cy="457200"/>
          </a:xfrm>
          <a:prstGeom prst="ellipse">
            <a:avLst/>
          </a:prstGeom>
          <a:solidFill>
            <a:srgbClr val="D9694C"/>
          </a:solidFill>
          <a:ln w="12700">
            <a:solidFill>
              <a:srgbClr val="D9694C"/>
            </a:solidFill>
            <a:prstDash val="solid"/>
          </a:ln>
        </p:spPr>
      </p:sp>
      <p:sp>
        <p:nvSpPr>
          <p:cNvPr id="7" name="Text 5"/>
          <p:cNvSpPr/>
          <p:nvPr/>
        </p:nvSpPr>
        <p:spPr>
          <a:xfrm>
            <a:off x="914400" y="2862072"/>
            <a:ext cx="457200" cy="457200"/>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1</a:t>
            </a:r>
            <a:endParaRPr lang="en-US" sz="1300" dirty="0"/>
          </a:p>
        </p:txBody>
      </p:sp>
      <p:sp>
        <p:nvSpPr>
          <p:cNvPr id="8" name="Text 6"/>
          <p:cNvSpPr/>
          <p:nvPr/>
        </p:nvSpPr>
        <p:spPr>
          <a:xfrm>
            <a:off x="914400" y="3465576"/>
            <a:ext cx="2907792" cy="786384"/>
          </a:xfrm>
          <a:prstGeom prst="rect">
            <a:avLst/>
          </a:prstGeom>
          <a:noFill/>
          <a:ln/>
        </p:spPr>
        <p:txBody>
          <a:bodyPr wrap="square" lIns="0" tIns="0" rIns="0" bIns="0" rtlCol="0" anchor="t"/>
          <a:lstStyle/>
          <a:p>
            <a:pPr indent="0" marL="0">
              <a:lnSpc>
                <a:spcPts val="2200"/>
              </a:lnSpc>
              <a:buNone/>
            </a:pPr>
            <a:r>
              <a:rPr lang="en-US" sz="1800" b="1" dirty="0">
                <a:solidFill>
                  <a:srgbClr val="16304A"/>
                </a:solidFill>
                <a:latin typeface="Arial" pitchFamily="34" charset="0"/>
                <a:ea typeface="Arial" pitchFamily="34" charset="-122"/>
                <a:cs typeface="Arial" pitchFamily="34" charset="-120"/>
              </a:rPr>
              <a:t>Reading is what you pay for</a:t>
            </a:r>
            <a:endParaRPr lang="en-US" sz="1800" dirty="0"/>
          </a:p>
        </p:txBody>
      </p:sp>
      <p:sp>
        <p:nvSpPr>
          <p:cNvPr id="9" name="Text 7"/>
          <p:cNvSpPr/>
          <p:nvPr/>
        </p:nvSpPr>
        <p:spPr>
          <a:xfrm>
            <a:off x="914400" y="4288536"/>
            <a:ext cx="2907792" cy="694944"/>
          </a:xfrm>
          <a:prstGeom prst="rect">
            <a:avLst/>
          </a:prstGeom>
          <a:noFill/>
          <a:ln/>
        </p:spPr>
        <p:txBody>
          <a:bodyPr wrap="square" lIns="0" tIns="0" rIns="0" bIns="0" rtlCol="0" anchor="t"/>
          <a:lstStyle/>
          <a:p>
            <a:pPr indent="0" marL="0">
              <a:lnSpc>
                <a:spcPts val="1700"/>
              </a:lnSpc>
              <a:buNone/>
            </a:pPr>
            <a:r>
              <a:rPr lang="en-US" sz="1300" dirty="0">
                <a:solidFill>
                  <a:srgbClr val="2C5475"/>
                </a:solidFill>
                <a:latin typeface="Calibri" pitchFamily="34" charset="0"/>
                <a:ea typeface="Calibri" pitchFamily="34" charset="-122"/>
                <a:cs typeface="Calibri" pitchFamily="34" charset="-120"/>
              </a:rPr>
              <a:t>Pull up a record, read it, summarize it, draft from it. That is the product working as sold.</a:t>
            </a:r>
            <a:endParaRPr lang="en-US" sz="1300" dirty="0"/>
          </a:p>
        </p:txBody>
      </p:sp>
      <p:sp>
        <p:nvSpPr>
          <p:cNvPr id="10" name="Shape 8"/>
          <p:cNvSpPr/>
          <p:nvPr/>
        </p:nvSpPr>
        <p:spPr>
          <a:xfrm>
            <a:off x="4352544" y="2606040"/>
            <a:ext cx="3456432" cy="2468880"/>
          </a:xfrm>
          <a:prstGeom prst="roundRect">
            <a:avLst>
              <a:gd name="adj" fmla="val 1852"/>
            </a:avLst>
          </a:prstGeom>
          <a:solidFill>
            <a:srgbClr val="FFFFFF"/>
          </a:solidFill>
          <a:ln w="9525">
            <a:solidFill>
              <a:srgbClr val="D2E0EA"/>
            </a:solidFill>
            <a:prstDash val="solid"/>
          </a:ln>
          <a:effectLst>
            <a:outerShdw sx="100000" sy="100000" kx="0" ky="0" algn="bl" rotWithShape="0" blurRad="177800" dist="38100" dir="5400000">
              <a:srgbClr val="16304A">
                <a:alpha val="10000"/>
              </a:srgbClr>
            </a:outerShdw>
          </a:effectLst>
        </p:spPr>
      </p:sp>
      <p:sp>
        <p:nvSpPr>
          <p:cNvPr id="11" name="Shape 9"/>
          <p:cNvSpPr/>
          <p:nvPr/>
        </p:nvSpPr>
        <p:spPr>
          <a:xfrm>
            <a:off x="4626864" y="2862072"/>
            <a:ext cx="457200" cy="457200"/>
          </a:xfrm>
          <a:prstGeom prst="ellipse">
            <a:avLst/>
          </a:prstGeom>
          <a:solidFill>
            <a:srgbClr val="D9694C"/>
          </a:solidFill>
          <a:ln w="12700">
            <a:solidFill>
              <a:srgbClr val="D9694C"/>
            </a:solidFill>
            <a:prstDash val="solid"/>
          </a:ln>
        </p:spPr>
      </p:sp>
      <p:sp>
        <p:nvSpPr>
          <p:cNvPr id="12" name="Text 10"/>
          <p:cNvSpPr/>
          <p:nvPr/>
        </p:nvSpPr>
        <p:spPr>
          <a:xfrm>
            <a:off x="4626864" y="2862072"/>
            <a:ext cx="457200" cy="457200"/>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2</a:t>
            </a:r>
            <a:endParaRPr lang="en-US" sz="1300" dirty="0"/>
          </a:p>
        </p:txBody>
      </p:sp>
      <p:sp>
        <p:nvSpPr>
          <p:cNvPr id="13" name="Text 11"/>
          <p:cNvSpPr/>
          <p:nvPr/>
        </p:nvSpPr>
        <p:spPr>
          <a:xfrm>
            <a:off x="4626864" y="3465576"/>
            <a:ext cx="2907792" cy="786384"/>
          </a:xfrm>
          <a:prstGeom prst="rect">
            <a:avLst/>
          </a:prstGeom>
          <a:noFill/>
          <a:ln/>
        </p:spPr>
        <p:txBody>
          <a:bodyPr wrap="square" lIns="0" tIns="0" rIns="0" bIns="0" rtlCol="0" anchor="t"/>
          <a:lstStyle/>
          <a:p>
            <a:pPr indent="0" marL="0">
              <a:lnSpc>
                <a:spcPts val="2200"/>
              </a:lnSpc>
              <a:buNone/>
            </a:pPr>
            <a:r>
              <a:rPr lang="en-US" sz="1800" b="1" dirty="0">
                <a:solidFill>
                  <a:srgbClr val="16304A"/>
                </a:solidFill>
                <a:latin typeface="Arial" pitchFamily="34" charset="0"/>
                <a:ea typeface="Arial" pitchFamily="34" charset="-122"/>
                <a:cs typeface="Arial" pitchFamily="34" charset="-120"/>
              </a:rPr>
              <a:t>Harvesting is a different act</a:t>
            </a:r>
            <a:endParaRPr lang="en-US" sz="1800" dirty="0"/>
          </a:p>
        </p:txBody>
      </p:sp>
      <p:sp>
        <p:nvSpPr>
          <p:cNvPr id="14" name="Text 12"/>
          <p:cNvSpPr/>
          <p:nvPr/>
        </p:nvSpPr>
        <p:spPr>
          <a:xfrm>
            <a:off x="4626864" y="4288536"/>
            <a:ext cx="2907792" cy="694944"/>
          </a:xfrm>
          <a:prstGeom prst="rect">
            <a:avLst/>
          </a:prstGeom>
          <a:noFill/>
          <a:ln/>
        </p:spPr>
        <p:txBody>
          <a:bodyPr wrap="square" lIns="0" tIns="0" rIns="0" bIns="0" rtlCol="0" anchor="t"/>
          <a:lstStyle/>
          <a:p>
            <a:pPr indent="0" marL="0">
              <a:lnSpc>
                <a:spcPts val="1700"/>
              </a:lnSpc>
              <a:buNone/>
            </a:pPr>
            <a:r>
              <a:rPr lang="en-US" sz="1300" dirty="0">
                <a:solidFill>
                  <a:srgbClr val="2C5475"/>
                </a:solidFill>
                <a:latin typeface="Calibri" pitchFamily="34" charset="0"/>
                <a:ea typeface="Calibri" pitchFamily="34" charset="-122"/>
                <a:cs typeface="Calibri" pitchFamily="34" charset="-120"/>
              </a:rPr>
              <a:t>Systematically capturing many records into your own file is what these agreements are written to stop.</a:t>
            </a:r>
            <a:endParaRPr lang="en-US" sz="1300" dirty="0"/>
          </a:p>
        </p:txBody>
      </p:sp>
      <p:sp>
        <p:nvSpPr>
          <p:cNvPr id="15" name="Shape 13"/>
          <p:cNvSpPr/>
          <p:nvPr/>
        </p:nvSpPr>
        <p:spPr>
          <a:xfrm>
            <a:off x="8065008" y="2606040"/>
            <a:ext cx="3456432" cy="2468880"/>
          </a:xfrm>
          <a:prstGeom prst="roundRect">
            <a:avLst>
              <a:gd name="adj" fmla="val 1852"/>
            </a:avLst>
          </a:prstGeom>
          <a:solidFill>
            <a:srgbClr val="D9E7F0"/>
          </a:solidFill>
          <a:ln w="9525">
            <a:solidFill>
              <a:srgbClr val="D2E0EA"/>
            </a:solidFill>
            <a:prstDash val="solid"/>
          </a:ln>
          <a:effectLst>
            <a:outerShdw sx="100000" sy="100000" kx="0" ky="0" algn="bl" rotWithShape="0" blurRad="177800" dist="38100" dir="5400000">
              <a:srgbClr val="16304A">
                <a:alpha val="10000"/>
              </a:srgbClr>
            </a:outerShdw>
          </a:effectLst>
        </p:spPr>
      </p:sp>
      <p:sp>
        <p:nvSpPr>
          <p:cNvPr id="16" name="Shape 14"/>
          <p:cNvSpPr/>
          <p:nvPr/>
        </p:nvSpPr>
        <p:spPr>
          <a:xfrm>
            <a:off x="8339328" y="2862072"/>
            <a:ext cx="457200" cy="457200"/>
          </a:xfrm>
          <a:prstGeom prst="ellipse">
            <a:avLst/>
          </a:prstGeom>
          <a:solidFill>
            <a:srgbClr val="D9694C"/>
          </a:solidFill>
          <a:ln w="12700">
            <a:solidFill>
              <a:srgbClr val="D9694C"/>
            </a:solidFill>
            <a:prstDash val="solid"/>
          </a:ln>
        </p:spPr>
      </p:sp>
      <p:sp>
        <p:nvSpPr>
          <p:cNvPr id="17" name="Text 15"/>
          <p:cNvSpPr/>
          <p:nvPr/>
        </p:nvSpPr>
        <p:spPr>
          <a:xfrm>
            <a:off x="8339328" y="2862072"/>
            <a:ext cx="457200" cy="457200"/>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3</a:t>
            </a:r>
            <a:endParaRPr lang="en-US" sz="1300" dirty="0"/>
          </a:p>
        </p:txBody>
      </p:sp>
      <p:sp>
        <p:nvSpPr>
          <p:cNvPr id="18" name="Text 16"/>
          <p:cNvSpPr/>
          <p:nvPr/>
        </p:nvSpPr>
        <p:spPr>
          <a:xfrm>
            <a:off x="8339328" y="3465576"/>
            <a:ext cx="2907792" cy="786384"/>
          </a:xfrm>
          <a:prstGeom prst="rect">
            <a:avLst/>
          </a:prstGeom>
          <a:noFill/>
          <a:ln/>
        </p:spPr>
        <p:txBody>
          <a:bodyPr wrap="square" lIns="0" tIns="0" rIns="0" bIns="0" rtlCol="0" anchor="t"/>
          <a:lstStyle/>
          <a:p>
            <a:pPr indent="0" marL="0">
              <a:lnSpc>
                <a:spcPts val="2200"/>
              </a:lnSpc>
              <a:buNone/>
            </a:pPr>
            <a:r>
              <a:rPr lang="en-US" sz="1800" b="1" dirty="0">
                <a:solidFill>
                  <a:srgbClr val="16304A"/>
                </a:solidFill>
                <a:latin typeface="Arial" pitchFamily="34" charset="0"/>
                <a:ea typeface="Arial" pitchFamily="34" charset="-122"/>
                <a:cs typeface="Arial" pitchFamily="34" charset="-120"/>
              </a:rPr>
              <a:t>The line is volume and intent</a:t>
            </a:r>
            <a:endParaRPr lang="en-US" sz="1800" dirty="0"/>
          </a:p>
        </p:txBody>
      </p:sp>
      <p:sp>
        <p:nvSpPr>
          <p:cNvPr id="19" name="Text 17"/>
          <p:cNvSpPr/>
          <p:nvPr/>
        </p:nvSpPr>
        <p:spPr>
          <a:xfrm>
            <a:off x="8339328" y="4288536"/>
            <a:ext cx="2907792" cy="694944"/>
          </a:xfrm>
          <a:prstGeom prst="rect">
            <a:avLst/>
          </a:prstGeom>
          <a:noFill/>
          <a:ln/>
        </p:spPr>
        <p:txBody>
          <a:bodyPr wrap="square" lIns="0" tIns="0" rIns="0" bIns="0" rtlCol="0" anchor="t"/>
          <a:lstStyle/>
          <a:p>
            <a:pPr indent="0" marL="0">
              <a:lnSpc>
                <a:spcPts val="1700"/>
              </a:lnSpc>
              <a:buNone/>
            </a:pPr>
            <a:r>
              <a:rPr lang="en-US" sz="1300" dirty="0">
                <a:solidFill>
                  <a:srgbClr val="2C5475"/>
                </a:solidFill>
                <a:latin typeface="Calibri" pitchFamily="34" charset="0"/>
                <a:ea typeface="Calibri" pitchFamily="34" charset="-122"/>
                <a:cs typeface="Calibri" pitchFamily="34" charset="-120"/>
              </a:rPr>
              <a:t>One account you are actively working, in the ordinary course, is not the same as walking the whole result set.</a:t>
            </a:r>
            <a:endParaRPr lang="en-US" sz="1300" dirty="0"/>
          </a:p>
        </p:txBody>
      </p:sp>
      <p:sp>
        <p:nvSpPr>
          <p:cNvPr id="20" name="Shape 18"/>
          <p:cNvSpPr/>
          <p:nvPr/>
        </p:nvSpPr>
        <p:spPr>
          <a:xfrm>
            <a:off x="640080" y="5394960"/>
            <a:ext cx="10881360" cy="786384"/>
          </a:xfrm>
          <a:prstGeom prst="roundRect">
            <a:avLst>
              <a:gd name="adj" fmla="val 5814"/>
            </a:avLst>
          </a:prstGeom>
          <a:solidFill>
            <a:srgbClr val="16304A"/>
          </a:solidFill>
          <a:ln w="9525">
            <a:solidFill>
              <a:srgbClr val="16304A"/>
            </a:solidFill>
            <a:prstDash val="solid"/>
          </a:ln>
          <a:effectLst>
            <a:outerShdw sx="100000" sy="100000" kx="0" ky="0" algn="bl" rotWithShape="0" blurRad="177800" dist="38100" dir="5400000">
              <a:srgbClr val="16304A">
                <a:alpha val="10000"/>
              </a:srgbClr>
            </a:outerShdw>
          </a:effectLst>
        </p:spPr>
      </p:sp>
      <p:sp>
        <p:nvSpPr>
          <p:cNvPr id="21" name="Text 19"/>
          <p:cNvSpPr/>
          <p:nvPr/>
        </p:nvSpPr>
        <p:spPr>
          <a:xfrm>
            <a:off x="1005840" y="5458968"/>
            <a:ext cx="10149840" cy="658368"/>
          </a:xfrm>
          <a:prstGeom prst="rect">
            <a:avLst/>
          </a:prstGeom>
          <a:noFill/>
          <a:ln/>
        </p:spPr>
        <p:txBody>
          <a:bodyPr wrap="square" lIns="0" tIns="0" rIns="0" bIns="0" rtlCol="0" anchor="ctr"/>
          <a:lstStyle/>
          <a:p>
            <a:pPr indent="0" marL="0">
              <a:buNone/>
            </a:pPr>
            <a:r>
              <a:rPr lang="en-US" sz="1450" dirty="0">
                <a:solidFill>
                  <a:srgbClr val="EAF2F7"/>
                </a:solidFill>
                <a:latin typeface="Calibri" pitchFamily="34" charset="0"/>
                <a:ea typeface="Calibri" pitchFamily="34" charset="-122"/>
                <a:cs typeface="Calibri" pitchFamily="34" charset="-120"/>
              </a:rPr>
              <a:t>The test that actually works: am I reading, or am I building a copy of their database?</a:t>
            </a:r>
            <a:endParaRPr lang="en-US" sz="1450" dirty="0"/>
          </a:p>
        </p:txBody>
      </p:sp>
      <p:sp>
        <p:nvSpPr>
          <p:cNvPr id="22" name="Text 20"/>
          <p:cNvSpPr/>
          <p:nvPr/>
        </p:nvSpPr>
        <p:spPr>
          <a:xfrm>
            <a:off x="640080" y="6473952"/>
            <a:ext cx="5486400" cy="237744"/>
          </a:xfrm>
          <a:prstGeom prst="rect">
            <a:avLst/>
          </a:prstGeom>
          <a:noFill/>
          <a:ln/>
        </p:spPr>
        <p:txBody>
          <a:bodyPr wrap="square" lIns="0" tIns="0" rIns="0" bIns="0" rtlCol="0" anchor="ctr"/>
          <a:lstStyle/>
          <a:p>
            <a:pPr indent="0" marL="0">
              <a:buNone/>
            </a:pPr>
            <a:r>
              <a:rPr lang="en-US" sz="850" spc="160" kern="0" dirty="0">
                <a:solidFill>
                  <a:srgbClr val="6B8499"/>
                </a:solidFill>
                <a:latin typeface="Courier New" pitchFamily="34" charset="0"/>
                <a:ea typeface="Courier New" pitchFamily="34" charset="-122"/>
                <a:cs typeface="Courier New" pitchFamily="34" charset="-120"/>
              </a:rPr>
              <a:t>AI × CRE  ·  SESSION 06  ·  AUG 21, 2026</a:t>
            </a:r>
            <a:endParaRPr lang="en-US" sz="850" dirty="0"/>
          </a:p>
        </p:txBody>
      </p:sp>
      <p:sp>
        <p:nvSpPr>
          <p:cNvPr id="23" name="Text 21"/>
          <p:cNvSpPr/>
          <p:nvPr/>
        </p:nvSpPr>
        <p:spPr>
          <a:xfrm>
            <a:off x="10972800" y="6473952"/>
            <a:ext cx="548640" cy="237744"/>
          </a:xfrm>
          <a:prstGeom prst="rect">
            <a:avLst/>
          </a:prstGeom>
          <a:noFill/>
          <a:ln/>
        </p:spPr>
        <p:txBody>
          <a:bodyPr wrap="square" lIns="0" tIns="0" rIns="0" bIns="0" rtlCol="0" anchor="ctr"/>
          <a:lstStyle/>
          <a:p>
            <a:pPr algn="r" indent="0" marL="0">
              <a:buNone/>
            </a:pPr>
            <a:r>
              <a:rPr lang="en-US" sz="850" dirty="0">
                <a:solidFill>
                  <a:srgbClr val="6B8499"/>
                </a:solidFill>
                <a:latin typeface="Courier New" pitchFamily="34" charset="0"/>
                <a:ea typeface="Courier New" pitchFamily="34" charset="-122"/>
                <a:cs typeface="Courier New" pitchFamily="34" charset="-120"/>
              </a:rPr>
              <a:t>6</a:t>
            </a:r>
            <a:endParaRPr lang="en-US" sz="8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EAF2F7"/>
        </a:solidFill>
      </p:bgPr>
    </p:bg>
    <p:spTree>
      <p:nvGrpSpPr>
        <p:cNvPr id="1" name=""/>
        <p:cNvGrpSpPr/>
        <p:nvPr/>
      </p:nvGrpSpPr>
      <p:grpSpPr>
        <a:xfrm>
          <a:off x="0" y="0"/>
          <a:ext cx="0" cy="0"/>
          <a:chOff x="0" y="0"/>
          <a:chExt cx="0" cy="0"/>
        </a:xfrm>
      </p:grpSpPr>
      <p:sp>
        <p:nvSpPr>
          <p:cNvPr id="2" name="Text 0"/>
          <p:cNvSpPr/>
          <p:nvPr/>
        </p:nvSpPr>
        <p:spPr>
          <a:xfrm>
            <a:off x="640080" y="475488"/>
            <a:ext cx="10881360" cy="237744"/>
          </a:xfrm>
          <a:prstGeom prst="rect">
            <a:avLst/>
          </a:prstGeom>
          <a:noFill/>
          <a:ln/>
        </p:spPr>
        <p:txBody>
          <a:bodyPr wrap="square" lIns="0" tIns="0" rIns="0" bIns="0" rtlCol="0" anchor="ctr"/>
          <a:lstStyle/>
          <a:p>
            <a:pPr indent="0" marL="0">
              <a:buNone/>
            </a:pPr>
            <a:r>
              <a:rPr lang="en-US" sz="1100" b="1" spc="240" kern="0" dirty="0">
                <a:solidFill>
                  <a:srgbClr val="C2603F"/>
                </a:solidFill>
                <a:latin typeface="Courier New" pitchFamily="34" charset="0"/>
                <a:ea typeface="Courier New" pitchFamily="34" charset="-122"/>
                <a:cs typeface="Courier New" pitchFamily="34" charset="-120"/>
              </a:rPr>
              <a:t>05 · SIXTY SECONDS OF HOMEWORK</a:t>
            </a:r>
            <a:endParaRPr lang="en-US" sz="1100" dirty="0"/>
          </a:p>
        </p:txBody>
      </p:sp>
      <p:sp>
        <p:nvSpPr>
          <p:cNvPr id="3" name="Text 1"/>
          <p:cNvSpPr/>
          <p:nvPr/>
        </p:nvSpPr>
        <p:spPr>
          <a:xfrm>
            <a:off x="640080" y="749808"/>
            <a:ext cx="10881360" cy="731520"/>
          </a:xfrm>
          <a:prstGeom prst="rect">
            <a:avLst/>
          </a:prstGeom>
          <a:noFill/>
          <a:ln/>
        </p:spPr>
        <p:txBody>
          <a:bodyPr wrap="square" lIns="0" tIns="0" rIns="0" bIns="0" rtlCol="0" anchor="ctr"/>
          <a:lstStyle/>
          <a:p>
            <a:pPr indent="0" marL="0">
              <a:lnSpc>
                <a:spcPts val="3600"/>
              </a:lnSpc>
              <a:buNone/>
            </a:pPr>
            <a:r>
              <a:rPr lang="en-US" sz="3400" b="1" dirty="0">
                <a:solidFill>
                  <a:srgbClr val="16304A"/>
                </a:solidFill>
                <a:latin typeface="Arial" pitchFamily="34" charset="0"/>
                <a:ea typeface="Arial" pitchFamily="34" charset="-122"/>
                <a:cs typeface="Arial" pitchFamily="34" charset="-120"/>
              </a:rPr>
              <a:t>Two checks, once per platform.</a:t>
            </a:r>
            <a:endParaRPr lang="en-US" sz="3400" dirty="0"/>
          </a:p>
        </p:txBody>
      </p:sp>
      <p:sp>
        <p:nvSpPr>
          <p:cNvPr id="4" name="Text 2"/>
          <p:cNvSpPr/>
          <p:nvPr/>
        </p:nvSpPr>
        <p:spPr>
          <a:xfrm>
            <a:off x="640080" y="1536192"/>
            <a:ext cx="9509760" cy="457200"/>
          </a:xfrm>
          <a:prstGeom prst="rect">
            <a:avLst/>
          </a:prstGeom>
          <a:noFill/>
          <a:ln/>
        </p:spPr>
        <p:txBody>
          <a:bodyPr wrap="square" lIns="0" tIns="0" rIns="0" bIns="0" rtlCol="0" anchor="t"/>
          <a:lstStyle/>
          <a:p>
            <a:pPr indent="0" marL="0">
              <a:lnSpc>
                <a:spcPts val="2000"/>
              </a:lnSpc>
              <a:buNone/>
            </a:pPr>
            <a:r>
              <a:rPr lang="en-US" sz="1500" dirty="0">
                <a:solidFill>
                  <a:srgbClr val="2C5475"/>
                </a:solidFill>
                <a:latin typeface="Calibri" pitchFamily="34" charset="0"/>
                <a:ea typeface="Calibri" pitchFamily="34" charset="-122"/>
                <a:cs typeface="Calibri" pitchFamily="34" charset="-120"/>
              </a:rPr>
              <a:t>Do this once for each tool you use, write down the answer, and never think about it again.</a:t>
            </a:r>
            <a:endParaRPr lang="en-US" sz="1500" dirty="0"/>
          </a:p>
        </p:txBody>
      </p:sp>
      <p:sp>
        <p:nvSpPr>
          <p:cNvPr id="5" name="Shape 3"/>
          <p:cNvSpPr/>
          <p:nvPr/>
        </p:nvSpPr>
        <p:spPr>
          <a:xfrm>
            <a:off x="640080" y="2377440"/>
            <a:ext cx="5303520" cy="2148840"/>
          </a:xfrm>
          <a:prstGeom prst="roundRect">
            <a:avLst>
              <a:gd name="adj" fmla="val 2128"/>
            </a:avLst>
          </a:prstGeom>
          <a:solidFill>
            <a:srgbClr val="FFFFFF"/>
          </a:solidFill>
          <a:ln w="9525">
            <a:solidFill>
              <a:srgbClr val="D2E0EA"/>
            </a:solidFill>
            <a:prstDash val="solid"/>
          </a:ln>
          <a:effectLst>
            <a:outerShdw sx="100000" sy="100000" kx="0" ky="0" algn="bl" rotWithShape="0" blurRad="177800" dist="38100" dir="5400000">
              <a:srgbClr val="16304A">
                <a:alpha val="10000"/>
              </a:srgbClr>
            </a:outerShdw>
          </a:effectLst>
        </p:spPr>
      </p:sp>
      <p:sp>
        <p:nvSpPr>
          <p:cNvPr id="6" name="Text 4"/>
          <p:cNvSpPr/>
          <p:nvPr/>
        </p:nvSpPr>
        <p:spPr>
          <a:xfrm>
            <a:off x="950976" y="2578608"/>
            <a:ext cx="3657600" cy="274320"/>
          </a:xfrm>
          <a:prstGeom prst="rect">
            <a:avLst/>
          </a:prstGeom>
          <a:noFill/>
          <a:ln/>
        </p:spPr>
        <p:txBody>
          <a:bodyPr wrap="square" lIns="0" tIns="0" rIns="0" bIns="0" rtlCol="0" anchor="ctr"/>
          <a:lstStyle/>
          <a:p>
            <a:pPr indent="0" marL="0">
              <a:buNone/>
            </a:pPr>
            <a:r>
              <a:rPr lang="en-US" sz="1050" b="1" spc="180" kern="0" dirty="0">
                <a:solidFill>
                  <a:srgbClr val="6B8499"/>
                </a:solidFill>
                <a:latin typeface="Courier New" pitchFamily="34" charset="0"/>
                <a:ea typeface="Courier New" pitchFamily="34" charset="-122"/>
                <a:cs typeface="Courier New" pitchFamily="34" charset="-120"/>
              </a:rPr>
              <a:t>ROBOTS.TXT</a:t>
            </a:r>
            <a:endParaRPr lang="en-US" sz="1050" dirty="0"/>
          </a:p>
        </p:txBody>
      </p:sp>
      <p:sp>
        <p:nvSpPr>
          <p:cNvPr id="7" name="Text 5"/>
          <p:cNvSpPr/>
          <p:nvPr/>
        </p:nvSpPr>
        <p:spPr>
          <a:xfrm>
            <a:off x="950976" y="2907792"/>
            <a:ext cx="4663440" cy="365760"/>
          </a:xfrm>
          <a:prstGeom prst="rect">
            <a:avLst/>
          </a:prstGeom>
          <a:noFill/>
          <a:ln/>
        </p:spPr>
        <p:txBody>
          <a:bodyPr wrap="square" lIns="0" tIns="0" rIns="0" bIns="0" rtlCol="0" anchor="ctr"/>
          <a:lstStyle/>
          <a:p>
            <a:pPr indent="0" marL="0">
              <a:buNone/>
            </a:pPr>
            <a:r>
              <a:rPr lang="en-US" sz="1800" b="1" dirty="0">
                <a:solidFill>
                  <a:srgbClr val="16304A"/>
                </a:solidFill>
                <a:latin typeface="Arial" pitchFamily="34" charset="0"/>
                <a:ea typeface="Arial" pitchFamily="34" charset="-122"/>
                <a:cs typeface="Arial" pitchFamily="34" charset="-120"/>
              </a:rPr>
              <a:t>Add /robots.txt to any domain.</a:t>
            </a:r>
            <a:endParaRPr lang="en-US" sz="1800" dirty="0"/>
          </a:p>
        </p:txBody>
      </p:sp>
      <p:sp>
        <p:nvSpPr>
          <p:cNvPr id="8" name="Text 6"/>
          <p:cNvSpPr/>
          <p:nvPr/>
        </p:nvSpPr>
        <p:spPr>
          <a:xfrm>
            <a:off x="950976" y="3310128"/>
            <a:ext cx="4663440" cy="1097280"/>
          </a:xfrm>
          <a:prstGeom prst="rect">
            <a:avLst/>
          </a:prstGeom>
          <a:noFill/>
          <a:ln/>
        </p:spPr>
        <p:txBody>
          <a:bodyPr wrap="square" lIns="0" tIns="0" rIns="0" bIns="0" rtlCol="0" anchor="t"/>
          <a:lstStyle/>
          <a:p>
            <a:pPr indent="0" marL="0">
              <a:lnSpc>
                <a:spcPts val="1700"/>
              </a:lnSpc>
              <a:buNone/>
            </a:pPr>
            <a:r>
              <a:rPr lang="en-US" sz="1300" dirty="0">
                <a:solidFill>
                  <a:srgbClr val="2C5475"/>
                </a:solidFill>
                <a:latin typeface="Calibri" pitchFamily="34" charset="0"/>
                <a:ea typeface="Calibri" pitchFamily="34" charset="-122"/>
                <a:cs typeface="Calibri" pitchFamily="34" charset="-120"/>
              </a:rPr>
              <a:t>It is a public file saying which automated visitors are welcome where. Look for two things: Disallow lines covering the pages you use, and AI agents named directly. Some sites now list ClaudeBot and GPTBot by name. That tells you the posture without reading a word of legalese.</a:t>
            </a:r>
            <a:endParaRPr lang="en-US" sz="1300" dirty="0"/>
          </a:p>
        </p:txBody>
      </p:sp>
      <p:sp>
        <p:nvSpPr>
          <p:cNvPr id="9" name="Shape 7"/>
          <p:cNvSpPr/>
          <p:nvPr/>
        </p:nvSpPr>
        <p:spPr>
          <a:xfrm>
            <a:off x="6217920" y="2377440"/>
            <a:ext cx="5303520" cy="2148840"/>
          </a:xfrm>
          <a:prstGeom prst="roundRect">
            <a:avLst>
              <a:gd name="adj" fmla="val 2128"/>
            </a:avLst>
          </a:prstGeom>
          <a:solidFill>
            <a:srgbClr val="D9E7F0"/>
          </a:solidFill>
          <a:ln w="9525">
            <a:solidFill>
              <a:srgbClr val="D2E0EA"/>
            </a:solidFill>
            <a:prstDash val="solid"/>
          </a:ln>
          <a:effectLst>
            <a:outerShdw sx="100000" sy="100000" kx="0" ky="0" algn="bl" rotWithShape="0" blurRad="177800" dist="38100" dir="5400000">
              <a:srgbClr val="16304A">
                <a:alpha val="10000"/>
              </a:srgbClr>
            </a:outerShdw>
          </a:effectLst>
        </p:spPr>
      </p:sp>
      <p:sp>
        <p:nvSpPr>
          <p:cNvPr id="10" name="Text 8"/>
          <p:cNvSpPr/>
          <p:nvPr/>
        </p:nvSpPr>
        <p:spPr>
          <a:xfrm>
            <a:off x="6528816" y="2578608"/>
            <a:ext cx="3657600" cy="274320"/>
          </a:xfrm>
          <a:prstGeom prst="rect">
            <a:avLst/>
          </a:prstGeom>
          <a:noFill/>
          <a:ln/>
        </p:spPr>
        <p:txBody>
          <a:bodyPr wrap="square" lIns="0" tIns="0" rIns="0" bIns="0" rtlCol="0" anchor="ctr"/>
          <a:lstStyle/>
          <a:p>
            <a:pPr indent="0" marL="0">
              <a:buNone/>
            </a:pPr>
            <a:r>
              <a:rPr lang="en-US" sz="1050" b="1" spc="180" kern="0" dirty="0">
                <a:solidFill>
                  <a:srgbClr val="C2603F"/>
                </a:solidFill>
                <a:latin typeface="Courier New" pitchFamily="34" charset="0"/>
                <a:ea typeface="Courier New" pitchFamily="34" charset="-122"/>
                <a:cs typeface="Courier New" pitchFamily="34" charset="-120"/>
              </a:rPr>
              <a:t>THE TERMS</a:t>
            </a:r>
            <a:endParaRPr lang="en-US" sz="1050" dirty="0"/>
          </a:p>
        </p:txBody>
      </p:sp>
      <p:sp>
        <p:nvSpPr>
          <p:cNvPr id="11" name="Text 9"/>
          <p:cNvSpPr/>
          <p:nvPr/>
        </p:nvSpPr>
        <p:spPr>
          <a:xfrm>
            <a:off x="6528816" y="2907792"/>
            <a:ext cx="4663440" cy="365760"/>
          </a:xfrm>
          <a:prstGeom prst="rect">
            <a:avLst/>
          </a:prstGeom>
          <a:noFill/>
          <a:ln/>
        </p:spPr>
        <p:txBody>
          <a:bodyPr wrap="square" lIns="0" tIns="0" rIns="0" bIns="0" rtlCol="0" anchor="ctr"/>
          <a:lstStyle/>
          <a:p>
            <a:pPr indent="0" marL="0">
              <a:buNone/>
            </a:pPr>
            <a:r>
              <a:rPr lang="en-US" sz="1800" b="1" dirty="0">
                <a:solidFill>
                  <a:srgbClr val="16304A"/>
                </a:solidFill>
                <a:latin typeface="Arial" pitchFamily="34" charset="0"/>
                <a:ea typeface="Arial" pitchFamily="34" charset="-122"/>
                <a:cs typeface="Arial" pitchFamily="34" charset="-120"/>
              </a:rPr>
              <a:t>Search the page for six words.</a:t>
            </a:r>
            <a:endParaRPr lang="en-US" sz="1800" dirty="0"/>
          </a:p>
        </p:txBody>
      </p:sp>
      <p:sp>
        <p:nvSpPr>
          <p:cNvPr id="12" name="Text 10"/>
          <p:cNvSpPr/>
          <p:nvPr/>
        </p:nvSpPr>
        <p:spPr>
          <a:xfrm>
            <a:off x="6528816" y="3310128"/>
            <a:ext cx="4663440" cy="1097280"/>
          </a:xfrm>
          <a:prstGeom prst="rect">
            <a:avLst/>
          </a:prstGeom>
          <a:noFill/>
          <a:ln/>
        </p:spPr>
        <p:txBody>
          <a:bodyPr wrap="square" lIns="0" tIns="0" rIns="0" bIns="0" rtlCol="0" anchor="t"/>
          <a:lstStyle/>
          <a:p>
            <a:pPr indent="0" marL="0">
              <a:lnSpc>
                <a:spcPts val="1700"/>
              </a:lnSpc>
              <a:buNone/>
            </a:pPr>
            <a:r>
              <a:rPr lang="en-US" sz="1300" dirty="0">
                <a:solidFill>
                  <a:srgbClr val="2C5475"/>
                </a:solidFill>
                <a:latin typeface="Calibri" pitchFamily="34" charset="0"/>
                <a:ea typeface="Calibri" pitchFamily="34" charset="-122"/>
                <a:cs typeface="Calibri" pitchFamily="34" charset="-120"/>
              </a:rPr>
              <a:t>Robot. Scrape. Crawl. Automated. Data mining. Artificial intelligence. Ctrl-F, six searches, one minute. If none of them hit, you are probably fine. If one does, read that clause properly before you go further.</a:t>
            </a:r>
            <a:endParaRPr lang="en-US" sz="1300" dirty="0"/>
          </a:p>
        </p:txBody>
      </p:sp>
      <p:sp>
        <p:nvSpPr>
          <p:cNvPr id="13" name="Shape 11"/>
          <p:cNvSpPr/>
          <p:nvPr/>
        </p:nvSpPr>
        <p:spPr>
          <a:xfrm>
            <a:off x="640080" y="4809744"/>
            <a:ext cx="10881360" cy="1389888"/>
          </a:xfrm>
          <a:prstGeom prst="roundRect">
            <a:avLst>
              <a:gd name="adj" fmla="val 3289"/>
            </a:avLst>
          </a:prstGeom>
          <a:solidFill>
            <a:srgbClr val="16304A"/>
          </a:solidFill>
          <a:ln w="9525">
            <a:solidFill>
              <a:srgbClr val="16304A"/>
            </a:solidFill>
            <a:prstDash val="solid"/>
          </a:ln>
          <a:effectLst>
            <a:outerShdw sx="100000" sy="100000" kx="0" ky="0" algn="bl" rotWithShape="0" blurRad="177800" dist="38100" dir="5400000">
              <a:srgbClr val="16304A">
                <a:alpha val="10000"/>
              </a:srgbClr>
            </a:outerShdw>
          </a:effectLst>
        </p:spPr>
      </p:sp>
      <p:sp>
        <p:nvSpPr>
          <p:cNvPr id="14" name="Text 12"/>
          <p:cNvSpPr/>
          <p:nvPr/>
        </p:nvSpPr>
        <p:spPr>
          <a:xfrm>
            <a:off x="1005840" y="4937760"/>
            <a:ext cx="6400800" cy="274320"/>
          </a:xfrm>
          <a:prstGeom prst="rect">
            <a:avLst/>
          </a:prstGeom>
          <a:noFill/>
          <a:ln/>
        </p:spPr>
        <p:txBody>
          <a:bodyPr wrap="square" lIns="0" tIns="0" rIns="0" bIns="0" rtlCol="0" anchor="ctr"/>
          <a:lstStyle/>
          <a:p>
            <a:pPr indent="0" marL="0">
              <a:buNone/>
            </a:pPr>
            <a:r>
              <a:rPr lang="en-US" sz="1050" b="1" spc="180" kern="0" dirty="0">
                <a:solidFill>
                  <a:srgbClr val="D9694C"/>
                </a:solidFill>
                <a:latin typeface="Courier New" pitchFamily="34" charset="0"/>
                <a:ea typeface="Courier New" pitchFamily="34" charset="-122"/>
                <a:cs typeface="Courier New" pitchFamily="34" charset="-120"/>
              </a:rPr>
              <a:t>THE ONE THAT WILL CATCH SOMEBODY</a:t>
            </a:r>
            <a:endParaRPr lang="en-US" sz="1050" dirty="0"/>
          </a:p>
        </p:txBody>
      </p:sp>
      <p:sp>
        <p:nvSpPr>
          <p:cNvPr id="15" name="Text 13"/>
          <p:cNvSpPr/>
          <p:nvPr/>
        </p:nvSpPr>
        <p:spPr>
          <a:xfrm>
            <a:off x="1005840" y="5248656"/>
            <a:ext cx="10149840" cy="896112"/>
          </a:xfrm>
          <a:prstGeom prst="rect">
            <a:avLst/>
          </a:prstGeom>
          <a:noFill/>
          <a:ln/>
        </p:spPr>
        <p:txBody>
          <a:bodyPr wrap="square" lIns="0" tIns="0" rIns="0" bIns="0" rtlCol="0" anchor="t"/>
          <a:lstStyle/>
          <a:p>
            <a:pPr indent="0" marL="0">
              <a:lnSpc>
                <a:spcPts val="1800"/>
              </a:lnSpc>
              <a:buNone/>
            </a:pPr>
            <a:r>
              <a:rPr lang="en-US" sz="1350" dirty="0">
                <a:solidFill>
                  <a:srgbClr val="EAF2F7"/>
                </a:solidFill>
                <a:latin typeface="Calibri" pitchFamily="34" charset="0"/>
                <a:ea typeface="Calibri" pitchFamily="34" charset="-122"/>
                <a:cs typeface="Calibri" pitchFamily="34" charset="-120"/>
              </a:rPr>
              <a:t>At least one very large CRE platform revised its terms in July 2026 to bar sharing passcodes with “any third-party AI services, including, without limitation, artificial intelligence agents,” and separately bars exposing the product to outside AI tools. If that is your platform, none of what follows applies to it. Run the six-word search on your own subscription before you run any of this.</a:t>
            </a:r>
            <a:endParaRPr lang="en-US" sz="1350" dirty="0"/>
          </a:p>
        </p:txBody>
      </p:sp>
      <p:sp>
        <p:nvSpPr>
          <p:cNvPr id="16" name="Text 14"/>
          <p:cNvSpPr/>
          <p:nvPr/>
        </p:nvSpPr>
        <p:spPr>
          <a:xfrm>
            <a:off x="640080" y="6473952"/>
            <a:ext cx="5486400" cy="237744"/>
          </a:xfrm>
          <a:prstGeom prst="rect">
            <a:avLst/>
          </a:prstGeom>
          <a:noFill/>
          <a:ln/>
        </p:spPr>
        <p:txBody>
          <a:bodyPr wrap="square" lIns="0" tIns="0" rIns="0" bIns="0" rtlCol="0" anchor="ctr"/>
          <a:lstStyle/>
          <a:p>
            <a:pPr indent="0" marL="0">
              <a:buNone/>
            </a:pPr>
            <a:r>
              <a:rPr lang="en-US" sz="850" spc="160" kern="0" dirty="0">
                <a:solidFill>
                  <a:srgbClr val="6B8499"/>
                </a:solidFill>
                <a:latin typeface="Courier New" pitchFamily="34" charset="0"/>
                <a:ea typeface="Courier New" pitchFamily="34" charset="-122"/>
                <a:cs typeface="Courier New" pitchFamily="34" charset="-120"/>
              </a:rPr>
              <a:t>AI × CRE  ·  SESSION 06  ·  AUG 21, 2026</a:t>
            </a:r>
            <a:endParaRPr lang="en-US" sz="850" dirty="0"/>
          </a:p>
        </p:txBody>
      </p:sp>
      <p:sp>
        <p:nvSpPr>
          <p:cNvPr id="17" name="Text 15"/>
          <p:cNvSpPr/>
          <p:nvPr/>
        </p:nvSpPr>
        <p:spPr>
          <a:xfrm>
            <a:off x="10972800" y="6473952"/>
            <a:ext cx="548640" cy="237744"/>
          </a:xfrm>
          <a:prstGeom prst="rect">
            <a:avLst/>
          </a:prstGeom>
          <a:noFill/>
          <a:ln/>
        </p:spPr>
        <p:txBody>
          <a:bodyPr wrap="square" lIns="0" tIns="0" rIns="0" bIns="0" rtlCol="0" anchor="ctr"/>
          <a:lstStyle/>
          <a:p>
            <a:pPr algn="r" indent="0" marL="0">
              <a:buNone/>
            </a:pPr>
            <a:r>
              <a:rPr lang="en-US" sz="850" dirty="0">
                <a:solidFill>
                  <a:srgbClr val="6B8499"/>
                </a:solidFill>
                <a:latin typeface="Courier New" pitchFamily="34" charset="0"/>
                <a:ea typeface="Courier New" pitchFamily="34" charset="-122"/>
                <a:cs typeface="Courier New" pitchFamily="34" charset="-120"/>
              </a:rPr>
              <a:t>7</a:t>
            </a:r>
            <a:endParaRPr lang="en-US" sz="8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EAF2F7"/>
        </a:solidFill>
      </p:bgPr>
    </p:bg>
    <p:spTree>
      <p:nvGrpSpPr>
        <p:cNvPr id="1" name=""/>
        <p:cNvGrpSpPr/>
        <p:nvPr/>
      </p:nvGrpSpPr>
      <p:grpSpPr>
        <a:xfrm>
          <a:off x="0" y="0"/>
          <a:ext cx="0" cy="0"/>
          <a:chOff x="0" y="0"/>
          <a:chExt cx="0" cy="0"/>
        </a:xfrm>
      </p:grpSpPr>
      <p:sp>
        <p:nvSpPr>
          <p:cNvPr id="2" name="Text 0"/>
          <p:cNvSpPr/>
          <p:nvPr/>
        </p:nvSpPr>
        <p:spPr>
          <a:xfrm>
            <a:off x="640080" y="475488"/>
            <a:ext cx="10881360" cy="237744"/>
          </a:xfrm>
          <a:prstGeom prst="rect">
            <a:avLst/>
          </a:prstGeom>
          <a:noFill/>
          <a:ln/>
        </p:spPr>
        <p:txBody>
          <a:bodyPr wrap="square" lIns="0" tIns="0" rIns="0" bIns="0" rtlCol="0" anchor="ctr"/>
          <a:lstStyle/>
          <a:p>
            <a:pPr indent="0" marL="0">
              <a:buNone/>
            </a:pPr>
            <a:r>
              <a:rPr lang="en-US" sz="1100" b="1" spc="240" kern="0" dirty="0">
                <a:solidFill>
                  <a:srgbClr val="C2603F"/>
                </a:solidFill>
                <a:latin typeface="Courier New" pitchFamily="34" charset="0"/>
                <a:ea typeface="Courier New" pitchFamily="34" charset="-122"/>
                <a:cs typeface="Courier New" pitchFamily="34" charset="-120"/>
              </a:rPr>
              <a:t>06 · THE RISK SIDE</a:t>
            </a:r>
            <a:endParaRPr lang="en-US" sz="1100" dirty="0"/>
          </a:p>
        </p:txBody>
      </p:sp>
      <p:sp>
        <p:nvSpPr>
          <p:cNvPr id="3" name="Text 1"/>
          <p:cNvSpPr/>
          <p:nvPr/>
        </p:nvSpPr>
        <p:spPr>
          <a:xfrm>
            <a:off x="640080" y="749808"/>
            <a:ext cx="10881360" cy="731520"/>
          </a:xfrm>
          <a:prstGeom prst="rect">
            <a:avLst/>
          </a:prstGeom>
          <a:noFill/>
          <a:ln/>
        </p:spPr>
        <p:txBody>
          <a:bodyPr wrap="square" lIns="0" tIns="0" rIns="0" bIns="0" rtlCol="0" anchor="ctr"/>
          <a:lstStyle/>
          <a:p>
            <a:pPr indent="0" marL="0">
              <a:lnSpc>
                <a:spcPts val="3600"/>
              </a:lnSpc>
              <a:buNone/>
            </a:pPr>
            <a:r>
              <a:rPr lang="en-US" sz="3400" b="1" dirty="0">
                <a:solidFill>
                  <a:srgbClr val="16304A"/>
                </a:solidFill>
                <a:latin typeface="Arial" pitchFamily="34" charset="0"/>
                <a:ea typeface="Arial" pitchFamily="34" charset="-122"/>
                <a:cs typeface="Arial" pitchFamily="34" charset="-120"/>
              </a:rPr>
              <a:t>Signing in raises the stakes.</a:t>
            </a:r>
            <a:endParaRPr lang="en-US" sz="3400" dirty="0"/>
          </a:p>
        </p:txBody>
      </p:sp>
      <p:sp>
        <p:nvSpPr>
          <p:cNvPr id="4" name="Text 2"/>
          <p:cNvSpPr/>
          <p:nvPr/>
        </p:nvSpPr>
        <p:spPr>
          <a:xfrm>
            <a:off x="640080" y="1536192"/>
            <a:ext cx="9509760" cy="457200"/>
          </a:xfrm>
          <a:prstGeom prst="rect">
            <a:avLst/>
          </a:prstGeom>
          <a:noFill/>
          <a:ln/>
        </p:spPr>
        <p:txBody>
          <a:bodyPr wrap="square" lIns="0" tIns="0" rIns="0" bIns="0" rtlCol="0" anchor="t"/>
          <a:lstStyle/>
          <a:p>
            <a:pPr indent="0" marL="0">
              <a:lnSpc>
                <a:spcPts val="2000"/>
              </a:lnSpc>
              <a:buNone/>
            </a:pPr>
            <a:r>
              <a:rPr lang="en-US" sz="1500" dirty="0">
                <a:solidFill>
                  <a:srgbClr val="2C5475"/>
                </a:solidFill>
                <a:latin typeface="Calibri" pitchFamily="34" charset="0"/>
                <a:ea typeface="Calibri" pitchFamily="34" charset="-122"/>
                <a:cs typeface="Calibri" pitchFamily="34" charset="-120"/>
              </a:rPr>
              <a:t>Same capability. Much bigger blast radius. Three things worth knowing before you turn it loose.</a:t>
            </a:r>
            <a:endParaRPr lang="en-US" sz="1500" dirty="0"/>
          </a:p>
        </p:txBody>
      </p:sp>
      <p:sp>
        <p:nvSpPr>
          <p:cNvPr id="5" name="Shape 3"/>
          <p:cNvSpPr/>
          <p:nvPr/>
        </p:nvSpPr>
        <p:spPr>
          <a:xfrm>
            <a:off x="640080" y="2331720"/>
            <a:ext cx="3456432" cy="2487168"/>
          </a:xfrm>
          <a:prstGeom prst="roundRect">
            <a:avLst>
              <a:gd name="adj" fmla="val 1838"/>
            </a:avLst>
          </a:prstGeom>
          <a:solidFill>
            <a:srgbClr val="FFFFFF"/>
          </a:solidFill>
          <a:ln w="9525">
            <a:solidFill>
              <a:srgbClr val="D2E0EA"/>
            </a:solidFill>
            <a:prstDash val="solid"/>
          </a:ln>
          <a:effectLst>
            <a:outerShdw sx="100000" sy="100000" kx="0" ky="0" algn="bl" rotWithShape="0" blurRad="177800" dist="38100" dir="5400000">
              <a:srgbClr val="16304A">
                <a:alpha val="10000"/>
              </a:srgbClr>
            </a:outerShdw>
          </a:effectLst>
        </p:spPr>
      </p:sp>
      <p:sp>
        <p:nvSpPr>
          <p:cNvPr id="6" name="Text 4"/>
          <p:cNvSpPr/>
          <p:nvPr/>
        </p:nvSpPr>
        <p:spPr>
          <a:xfrm>
            <a:off x="896112" y="2551176"/>
            <a:ext cx="2944368" cy="841248"/>
          </a:xfrm>
          <a:prstGeom prst="rect">
            <a:avLst/>
          </a:prstGeom>
          <a:noFill/>
          <a:ln/>
        </p:spPr>
        <p:txBody>
          <a:bodyPr wrap="square" lIns="0" tIns="0" rIns="0" bIns="0" rtlCol="0" anchor="t"/>
          <a:lstStyle/>
          <a:p>
            <a:pPr indent="0" marL="0">
              <a:lnSpc>
                <a:spcPts val="2100"/>
              </a:lnSpc>
              <a:buNone/>
            </a:pPr>
            <a:r>
              <a:rPr lang="en-US" sz="1700" b="1" dirty="0">
                <a:solidFill>
                  <a:srgbClr val="16304A"/>
                </a:solidFill>
                <a:latin typeface="Arial" pitchFamily="34" charset="0"/>
                <a:ea typeface="Arial" pitchFamily="34" charset="-122"/>
                <a:cs typeface="Arial" pitchFamily="34" charset="-120"/>
              </a:rPr>
              <a:t>Everything on screen gets captured</a:t>
            </a:r>
            <a:endParaRPr lang="en-US" sz="1700" dirty="0"/>
          </a:p>
        </p:txBody>
      </p:sp>
      <p:sp>
        <p:nvSpPr>
          <p:cNvPr id="7" name="Text 5"/>
          <p:cNvSpPr/>
          <p:nvPr/>
        </p:nvSpPr>
        <p:spPr>
          <a:xfrm>
            <a:off x="896112" y="3410712"/>
            <a:ext cx="2944368" cy="1298448"/>
          </a:xfrm>
          <a:prstGeom prst="rect">
            <a:avLst/>
          </a:prstGeom>
          <a:noFill/>
          <a:ln/>
        </p:spPr>
        <p:txBody>
          <a:bodyPr wrap="square" lIns="0" tIns="0" rIns="0" bIns="0" rtlCol="0" anchor="t"/>
          <a:lstStyle/>
          <a:p>
            <a:pPr indent="0" marL="0">
              <a:lnSpc>
                <a:spcPts val="1600"/>
              </a:lnSpc>
              <a:buNone/>
            </a:pPr>
            <a:r>
              <a:rPr lang="en-US" sz="1250" dirty="0">
                <a:solidFill>
                  <a:srgbClr val="2C5475"/>
                </a:solidFill>
                <a:latin typeface="Calibri" pitchFamily="34" charset="0"/>
                <a:ea typeface="Calibri" pitchFamily="34" charset="-122"/>
                <a:cs typeface="Calibri" pitchFamily="34" charset="-120"/>
              </a:rPr>
              <a:t>Claude screenshots the tab to decide what to do next, and it cannot filter sensitive content out of what it sees. Sessions save to a history that syncs across your devices.</a:t>
            </a:r>
            <a:endParaRPr lang="en-US" sz="1250" dirty="0"/>
          </a:p>
        </p:txBody>
      </p:sp>
      <p:sp>
        <p:nvSpPr>
          <p:cNvPr id="8" name="Shape 6"/>
          <p:cNvSpPr/>
          <p:nvPr/>
        </p:nvSpPr>
        <p:spPr>
          <a:xfrm>
            <a:off x="4352544" y="2331720"/>
            <a:ext cx="3456432" cy="2487168"/>
          </a:xfrm>
          <a:prstGeom prst="roundRect">
            <a:avLst>
              <a:gd name="adj" fmla="val 1838"/>
            </a:avLst>
          </a:prstGeom>
          <a:solidFill>
            <a:srgbClr val="FFFFFF"/>
          </a:solidFill>
          <a:ln w="9525">
            <a:solidFill>
              <a:srgbClr val="D2E0EA"/>
            </a:solidFill>
            <a:prstDash val="solid"/>
          </a:ln>
          <a:effectLst>
            <a:outerShdw sx="100000" sy="100000" kx="0" ky="0" algn="bl" rotWithShape="0" blurRad="177800" dist="38100" dir="5400000">
              <a:srgbClr val="16304A">
                <a:alpha val="10000"/>
              </a:srgbClr>
            </a:outerShdw>
          </a:effectLst>
        </p:spPr>
      </p:sp>
      <p:sp>
        <p:nvSpPr>
          <p:cNvPr id="9" name="Text 7"/>
          <p:cNvSpPr/>
          <p:nvPr/>
        </p:nvSpPr>
        <p:spPr>
          <a:xfrm>
            <a:off x="4608576" y="2551176"/>
            <a:ext cx="2944368" cy="841248"/>
          </a:xfrm>
          <a:prstGeom prst="rect">
            <a:avLst/>
          </a:prstGeom>
          <a:noFill/>
          <a:ln/>
        </p:spPr>
        <p:txBody>
          <a:bodyPr wrap="square" lIns="0" tIns="0" rIns="0" bIns="0" rtlCol="0" anchor="t"/>
          <a:lstStyle/>
          <a:p>
            <a:pPr indent="0" marL="0">
              <a:lnSpc>
                <a:spcPts val="2100"/>
              </a:lnSpc>
              <a:buNone/>
            </a:pPr>
            <a:r>
              <a:rPr lang="en-US" sz="1700" b="1" dirty="0">
                <a:solidFill>
                  <a:srgbClr val="16304A"/>
                </a:solidFill>
                <a:latin typeface="Arial" pitchFamily="34" charset="0"/>
                <a:ea typeface="Arial" pitchFamily="34" charset="-122"/>
                <a:cs typeface="Arial" pitchFamily="34" charset="-120"/>
              </a:rPr>
              <a:t>A hijacked agent inherits your access</a:t>
            </a:r>
            <a:endParaRPr lang="en-US" sz="1700" dirty="0"/>
          </a:p>
        </p:txBody>
      </p:sp>
      <p:sp>
        <p:nvSpPr>
          <p:cNvPr id="10" name="Text 8"/>
          <p:cNvSpPr/>
          <p:nvPr/>
        </p:nvSpPr>
        <p:spPr>
          <a:xfrm>
            <a:off x="4608576" y="3410712"/>
            <a:ext cx="2944368" cy="1298448"/>
          </a:xfrm>
          <a:prstGeom prst="rect">
            <a:avLst/>
          </a:prstGeom>
          <a:noFill/>
          <a:ln/>
        </p:spPr>
        <p:txBody>
          <a:bodyPr wrap="square" lIns="0" tIns="0" rIns="0" bIns="0" rtlCol="0" anchor="t"/>
          <a:lstStyle/>
          <a:p>
            <a:pPr indent="0" marL="0">
              <a:lnSpc>
                <a:spcPts val="1600"/>
              </a:lnSpc>
              <a:buNone/>
            </a:pPr>
            <a:r>
              <a:rPr lang="en-US" sz="1250" dirty="0">
                <a:solidFill>
                  <a:srgbClr val="2C5475"/>
                </a:solidFill>
                <a:latin typeface="Calibri" pitchFamily="34" charset="0"/>
                <a:ea typeface="Calibri" pitchFamily="34" charset="-122"/>
                <a:cs typeface="Calibri" pitchFamily="34" charset="-120"/>
              </a:rPr>
              <a:t>Prompt injection is malicious instructions hidden in page content. Anthropic's own testing has driven it very low and they still say in bold that it is not zero.</a:t>
            </a:r>
            <a:endParaRPr lang="en-US" sz="1250" dirty="0"/>
          </a:p>
        </p:txBody>
      </p:sp>
      <p:sp>
        <p:nvSpPr>
          <p:cNvPr id="11" name="Shape 9"/>
          <p:cNvSpPr/>
          <p:nvPr/>
        </p:nvSpPr>
        <p:spPr>
          <a:xfrm>
            <a:off x="8065008" y="2331720"/>
            <a:ext cx="3456432" cy="2487168"/>
          </a:xfrm>
          <a:prstGeom prst="roundRect">
            <a:avLst>
              <a:gd name="adj" fmla="val 1838"/>
            </a:avLst>
          </a:prstGeom>
          <a:solidFill>
            <a:srgbClr val="FFFFFF"/>
          </a:solidFill>
          <a:ln w="9525">
            <a:solidFill>
              <a:srgbClr val="D2E0EA"/>
            </a:solidFill>
            <a:prstDash val="solid"/>
          </a:ln>
          <a:effectLst>
            <a:outerShdw sx="100000" sy="100000" kx="0" ky="0" algn="bl" rotWithShape="0" blurRad="177800" dist="38100" dir="5400000">
              <a:srgbClr val="16304A">
                <a:alpha val="10000"/>
              </a:srgbClr>
            </a:outerShdw>
          </a:effectLst>
        </p:spPr>
      </p:sp>
      <p:sp>
        <p:nvSpPr>
          <p:cNvPr id="12" name="Text 10"/>
          <p:cNvSpPr/>
          <p:nvPr/>
        </p:nvSpPr>
        <p:spPr>
          <a:xfrm>
            <a:off x="8321040" y="2551176"/>
            <a:ext cx="2944368" cy="841248"/>
          </a:xfrm>
          <a:prstGeom prst="rect">
            <a:avLst/>
          </a:prstGeom>
          <a:noFill/>
          <a:ln/>
        </p:spPr>
        <p:txBody>
          <a:bodyPr wrap="square" lIns="0" tIns="0" rIns="0" bIns="0" rtlCol="0" anchor="t"/>
          <a:lstStyle/>
          <a:p>
            <a:pPr indent="0" marL="0">
              <a:lnSpc>
                <a:spcPts val="2100"/>
              </a:lnSpc>
              <a:buNone/>
            </a:pPr>
            <a:r>
              <a:rPr lang="en-US" sz="1700" b="1" dirty="0">
                <a:solidFill>
                  <a:srgbClr val="16304A"/>
                </a:solidFill>
                <a:latin typeface="Arial" pitchFamily="34" charset="0"/>
                <a:ea typeface="Arial" pitchFamily="34" charset="-122"/>
                <a:cs typeface="Arial" pitchFamily="34" charset="-120"/>
              </a:rPr>
              <a:t>Client data is on that screen too</a:t>
            </a:r>
            <a:endParaRPr lang="en-US" sz="1700" dirty="0"/>
          </a:p>
        </p:txBody>
      </p:sp>
      <p:sp>
        <p:nvSpPr>
          <p:cNvPr id="13" name="Text 11"/>
          <p:cNvSpPr/>
          <p:nvPr/>
        </p:nvSpPr>
        <p:spPr>
          <a:xfrm>
            <a:off x="8321040" y="3410712"/>
            <a:ext cx="2944368" cy="1298448"/>
          </a:xfrm>
          <a:prstGeom prst="rect">
            <a:avLst/>
          </a:prstGeom>
          <a:noFill/>
          <a:ln/>
        </p:spPr>
        <p:txBody>
          <a:bodyPr wrap="square" lIns="0" tIns="0" rIns="0" bIns="0" rtlCol="0" anchor="t"/>
          <a:lstStyle/>
          <a:p>
            <a:pPr indent="0" marL="0">
              <a:lnSpc>
                <a:spcPts val="1600"/>
              </a:lnSpc>
              <a:buNone/>
            </a:pPr>
            <a:r>
              <a:rPr lang="en-US" sz="1250" dirty="0">
                <a:solidFill>
                  <a:srgbClr val="2C5475"/>
                </a:solidFill>
                <a:latin typeface="Calibri" pitchFamily="34" charset="0"/>
                <a:ea typeface="Calibri" pitchFamily="34" charset="-122"/>
                <a:cs typeface="Calibri" pitchFamily="34" charset="-120"/>
              </a:rPr>
              <a:t>If your platform shows you deals, contacts, or anything under NDA, that is now in the conversation. Use a separate browser profile.</a:t>
            </a:r>
            <a:endParaRPr lang="en-US" sz="1250" dirty="0"/>
          </a:p>
        </p:txBody>
      </p:sp>
      <p:sp>
        <p:nvSpPr>
          <p:cNvPr id="14" name="Shape 12"/>
          <p:cNvSpPr/>
          <p:nvPr/>
        </p:nvSpPr>
        <p:spPr>
          <a:xfrm>
            <a:off x="640080" y="5074920"/>
            <a:ext cx="10881360" cy="914400"/>
          </a:xfrm>
          <a:prstGeom prst="roundRect">
            <a:avLst>
              <a:gd name="adj" fmla="val 5000"/>
            </a:avLst>
          </a:prstGeom>
          <a:solidFill>
            <a:srgbClr val="D9E7F0"/>
          </a:solidFill>
          <a:ln w="9525">
            <a:solidFill>
              <a:srgbClr val="D2E0EA"/>
            </a:solidFill>
            <a:prstDash val="solid"/>
          </a:ln>
          <a:effectLst>
            <a:outerShdw sx="100000" sy="100000" kx="0" ky="0" algn="bl" rotWithShape="0" blurRad="177800" dist="38100" dir="5400000">
              <a:srgbClr val="16304A">
                <a:alpha val="10000"/>
              </a:srgbClr>
            </a:outerShdw>
          </a:effectLst>
        </p:spPr>
      </p:sp>
      <p:sp>
        <p:nvSpPr>
          <p:cNvPr id="15" name="Text 13"/>
          <p:cNvSpPr/>
          <p:nvPr/>
        </p:nvSpPr>
        <p:spPr>
          <a:xfrm>
            <a:off x="1005840" y="5175504"/>
            <a:ext cx="10149840" cy="384048"/>
          </a:xfrm>
          <a:prstGeom prst="rect">
            <a:avLst/>
          </a:prstGeom>
          <a:noFill/>
          <a:ln/>
        </p:spPr>
        <p:txBody>
          <a:bodyPr wrap="square" lIns="0" tIns="0" rIns="0" bIns="0" rtlCol="0" anchor="ctr"/>
          <a:lstStyle/>
          <a:p>
            <a:pPr indent="0" marL="0">
              <a:buNone/>
            </a:pPr>
            <a:r>
              <a:rPr lang="en-US" sz="1700" b="1" i="1" dirty="0">
                <a:solidFill>
                  <a:srgbClr val="16304A"/>
                </a:solidFill>
                <a:latin typeface="Arial" pitchFamily="34" charset="0"/>
                <a:ea typeface="Arial" pitchFamily="34" charset="-122"/>
                <a:cs typeface="Arial" pitchFamily="34" charset="-120"/>
              </a:rPr>
              <a:t>“Use a separate browser profile without access to sensitive accounts.”</a:t>
            </a:r>
            <a:endParaRPr lang="en-US" sz="1700" dirty="0"/>
          </a:p>
        </p:txBody>
      </p:sp>
      <p:sp>
        <p:nvSpPr>
          <p:cNvPr id="16" name="Text 14"/>
          <p:cNvSpPr/>
          <p:nvPr/>
        </p:nvSpPr>
        <p:spPr>
          <a:xfrm>
            <a:off x="1005840" y="5559552"/>
            <a:ext cx="10149840" cy="329184"/>
          </a:xfrm>
          <a:prstGeom prst="rect">
            <a:avLst/>
          </a:prstGeom>
          <a:noFill/>
          <a:ln/>
        </p:spPr>
        <p:txBody>
          <a:bodyPr wrap="square" lIns="0" tIns="0" rIns="0" bIns="0" rtlCol="0" anchor="ctr"/>
          <a:lstStyle/>
          <a:p>
            <a:pPr indent="0" marL="0">
              <a:buNone/>
            </a:pPr>
            <a:r>
              <a:rPr lang="en-US" sz="1300" dirty="0">
                <a:solidFill>
                  <a:srgbClr val="2C5475"/>
                </a:solidFill>
                <a:latin typeface="Calibri" pitchFamily="34" charset="0"/>
                <a:ea typeface="Calibri" pitchFamily="34" charset="-122"/>
                <a:cs typeface="Calibri" pitchFamily="34" charset="-120"/>
              </a:rPr>
              <a:t>Anthropic's own recommendation. Two minutes to set up, and it is the single best thing on this slide.</a:t>
            </a:r>
            <a:endParaRPr lang="en-US" sz="1300" dirty="0"/>
          </a:p>
        </p:txBody>
      </p:sp>
      <p:sp>
        <p:nvSpPr>
          <p:cNvPr id="17" name="Text 15"/>
          <p:cNvSpPr/>
          <p:nvPr/>
        </p:nvSpPr>
        <p:spPr>
          <a:xfrm>
            <a:off x="640080" y="6473952"/>
            <a:ext cx="5486400" cy="237744"/>
          </a:xfrm>
          <a:prstGeom prst="rect">
            <a:avLst/>
          </a:prstGeom>
          <a:noFill/>
          <a:ln/>
        </p:spPr>
        <p:txBody>
          <a:bodyPr wrap="square" lIns="0" tIns="0" rIns="0" bIns="0" rtlCol="0" anchor="ctr"/>
          <a:lstStyle/>
          <a:p>
            <a:pPr indent="0" marL="0">
              <a:buNone/>
            </a:pPr>
            <a:r>
              <a:rPr lang="en-US" sz="850" spc="160" kern="0" dirty="0">
                <a:solidFill>
                  <a:srgbClr val="6B8499"/>
                </a:solidFill>
                <a:latin typeface="Courier New" pitchFamily="34" charset="0"/>
                <a:ea typeface="Courier New" pitchFamily="34" charset="-122"/>
                <a:cs typeface="Courier New" pitchFamily="34" charset="-120"/>
              </a:rPr>
              <a:t>AI × CRE  ·  SESSION 06  ·  AUG 21, 2026</a:t>
            </a:r>
            <a:endParaRPr lang="en-US" sz="850" dirty="0"/>
          </a:p>
        </p:txBody>
      </p:sp>
      <p:sp>
        <p:nvSpPr>
          <p:cNvPr id="18" name="Text 16"/>
          <p:cNvSpPr/>
          <p:nvPr/>
        </p:nvSpPr>
        <p:spPr>
          <a:xfrm>
            <a:off x="10972800" y="6473952"/>
            <a:ext cx="548640" cy="237744"/>
          </a:xfrm>
          <a:prstGeom prst="rect">
            <a:avLst/>
          </a:prstGeom>
          <a:noFill/>
          <a:ln/>
        </p:spPr>
        <p:txBody>
          <a:bodyPr wrap="square" lIns="0" tIns="0" rIns="0" bIns="0" rtlCol="0" anchor="ctr"/>
          <a:lstStyle/>
          <a:p>
            <a:pPr algn="r" indent="0" marL="0">
              <a:buNone/>
            </a:pPr>
            <a:r>
              <a:rPr lang="en-US" sz="850" dirty="0">
                <a:solidFill>
                  <a:srgbClr val="6B8499"/>
                </a:solidFill>
                <a:latin typeface="Courier New" pitchFamily="34" charset="0"/>
                <a:ea typeface="Courier New" pitchFamily="34" charset="-122"/>
                <a:cs typeface="Courier New" pitchFamily="34" charset="-120"/>
              </a:rPr>
              <a:t>8</a:t>
            </a:r>
            <a:endParaRPr lang="en-US" sz="8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16304A"/>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40080" y="2286000"/>
            <a:ext cx="1371600" cy="1371600"/>
          </a:xfrm>
          <a:prstGeom prst="rect">
            <a:avLst/>
          </a:prstGeom>
        </p:spPr>
      </p:pic>
      <p:sp>
        <p:nvSpPr>
          <p:cNvPr id="3" name="Text 0"/>
          <p:cNvSpPr/>
          <p:nvPr/>
        </p:nvSpPr>
        <p:spPr>
          <a:xfrm>
            <a:off x="2331720" y="2395728"/>
            <a:ext cx="5486400" cy="274320"/>
          </a:xfrm>
          <a:prstGeom prst="rect">
            <a:avLst/>
          </a:prstGeom>
          <a:noFill/>
          <a:ln/>
        </p:spPr>
        <p:txBody>
          <a:bodyPr wrap="square" lIns="0" tIns="0" rIns="0" bIns="0" rtlCol="0" anchor="ctr"/>
          <a:lstStyle/>
          <a:p>
            <a:pPr indent="0" marL="0">
              <a:buNone/>
            </a:pPr>
            <a:r>
              <a:rPr lang="en-US" sz="1200" b="1" spc="280" kern="0" dirty="0">
                <a:solidFill>
                  <a:srgbClr val="D9694C"/>
                </a:solidFill>
                <a:latin typeface="Courier New" pitchFamily="34" charset="0"/>
                <a:ea typeface="Courier New" pitchFamily="34" charset="-122"/>
                <a:cs typeface="Courier New" pitchFamily="34" charset="-120"/>
              </a:rPr>
              <a:t>PART TWO</a:t>
            </a:r>
            <a:endParaRPr lang="en-US" sz="1200" dirty="0"/>
          </a:p>
        </p:txBody>
      </p:sp>
      <p:sp>
        <p:nvSpPr>
          <p:cNvPr id="4" name="Text 1"/>
          <p:cNvSpPr/>
          <p:nvPr/>
        </p:nvSpPr>
        <p:spPr>
          <a:xfrm>
            <a:off x="2331720" y="2743200"/>
            <a:ext cx="8778240" cy="1463040"/>
          </a:xfrm>
          <a:prstGeom prst="rect">
            <a:avLst/>
          </a:prstGeom>
          <a:noFill/>
          <a:ln/>
        </p:spPr>
        <p:txBody>
          <a:bodyPr wrap="square" lIns="0" tIns="0" rIns="0" bIns="0" rtlCol="0" anchor="ctr"/>
          <a:lstStyle/>
          <a:p>
            <a:pPr indent="0" marL="0">
              <a:lnSpc>
                <a:spcPts val="5000"/>
              </a:lnSpc>
              <a:buNone/>
            </a:pPr>
            <a:r>
              <a:rPr lang="en-US" sz="4400" b="1" dirty="0">
                <a:solidFill>
                  <a:srgbClr val="EAF2F7"/>
                </a:solidFill>
                <a:latin typeface="Arial" pitchFamily="34" charset="0"/>
                <a:ea typeface="Arial" pitchFamily="34" charset="-122"/>
                <a:cs typeface="Arial" pitchFamily="34" charset="-120"/>
              </a:rPr>
              <a:t>Let the platform</a:t>
            </a:r>
            <a:endParaRPr lang="en-US" sz="4400" dirty="0"/>
          </a:p>
          <a:p>
            <a:pPr indent="0" marL="0">
              <a:lnSpc>
                <a:spcPts val="5000"/>
              </a:lnSpc>
              <a:buNone/>
            </a:pPr>
            <a:r>
              <a:rPr lang="en-US" sz="4400" b="1" dirty="0">
                <a:solidFill>
                  <a:srgbClr val="EAF2F7"/>
                </a:solidFill>
                <a:latin typeface="Arial" pitchFamily="34" charset="0"/>
                <a:ea typeface="Arial" pitchFamily="34" charset="-122"/>
                <a:cs typeface="Arial" pitchFamily="34" charset="-120"/>
              </a:rPr>
              <a:t>do the filtering</a:t>
            </a:r>
            <a:endParaRPr lang="en-US" sz="4400" dirty="0"/>
          </a:p>
        </p:txBody>
      </p:sp>
      <p:sp>
        <p:nvSpPr>
          <p:cNvPr id="5" name="Text 2"/>
          <p:cNvSpPr/>
          <p:nvPr/>
        </p:nvSpPr>
        <p:spPr>
          <a:xfrm>
            <a:off x="2331720" y="4315968"/>
            <a:ext cx="7863840" cy="457200"/>
          </a:xfrm>
          <a:prstGeom prst="rect">
            <a:avLst/>
          </a:prstGeom>
          <a:noFill/>
          <a:ln/>
        </p:spPr>
        <p:txBody>
          <a:bodyPr wrap="square" lIns="0" tIns="0" rIns="0" bIns="0" rtlCol="0" anchor="t"/>
          <a:lstStyle/>
          <a:p>
            <a:pPr indent="0" marL="0">
              <a:buNone/>
            </a:pPr>
            <a:r>
              <a:rPr lang="en-US" sz="1500" dirty="0">
                <a:solidFill>
                  <a:srgbClr val="9FC0D8"/>
                </a:solidFill>
                <a:latin typeface="Calibri" pitchFamily="34" charset="0"/>
                <a:ea typeface="Calibri" pitchFamily="34" charset="-122"/>
                <a:cs typeface="Calibri" pitchFamily="34" charset="-120"/>
              </a:rPr>
              <a:t>You already pay for a very good filter engine. Use it, then hand the result to AI.</a:t>
            </a:r>
            <a:endParaRPr lang="en-US" sz="15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EAF2F7"/>
        </a:solidFill>
      </p:bgPr>
    </p:bg>
    <p:spTree>
      <p:nvGrpSpPr>
        <p:cNvPr id="1" name=""/>
        <p:cNvGrpSpPr/>
        <p:nvPr/>
      </p:nvGrpSpPr>
      <p:grpSpPr>
        <a:xfrm>
          <a:off x="0" y="0"/>
          <a:ext cx="0" cy="0"/>
          <a:chOff x="0" y="0"/>
          <a:chExt cx="0" cy="0"/>
        </a:xfrm>
      </p:grpSpPr>
      <p:sp>
        <p:nvSpPr>
          <p:cNvPr id="2" name="Text 0"/>
          <p:cNvSpPr/>
          <p:nvPr/>
        </p:nvSpPr>
        <p:spPr>
          <a:xfrm>
            <a:off x="640080" y="475488"/>
            <a:ext cx="10881360" cy="237744"/>
          </a:xfrm>
          <a:prstGeom prst="rect">
            <a:avLst/>
          </a:prstGeom>
          <a:noFill/>
          <a:ln/>
        </p:spPr>
        <p:txBody>
          <a:bodyPr wrap="square" lIns="0" tIns="0" rIns="0" bIns="0" rtlCol="0" anchor="ctr"/>
          <a:lstStyle/>
          <a:p>
            <a:pPr indent="0" marL="0">
              <a:buNone/>
            </a:pPr>
            <a:r>
              <a:rPr lang="en-US" sz="1100" b="1" spc="240" kern="0" dirty="0">
                <a:solidFill>
                  <a:srgbClr val="C2603F"/>
                </a:solidFill>
                <a:latin typeface="Courier New" pitchFamily="34" charset="0"/>
                <a:ea typeface="Courier New" pitchFamily="34" charset="-122"/>
                <a:cs typeface="Courier New" pitchFamily="34" charset="-120"/>
              </a:rPr>
              <a:t>07 · THE TOOL</a:t>
            </a:r>
            <a:endParaRPr lang="en-US" sz="1100" dirty="0"/>
          </a:p>
        </p:txBody>
      </p:sp>
      <p:sp>
        <p:nvSpPr>
          <p:cNvPr id="3" name="Text 1"/>
          <p:cNvSpPr/>
          <p:nvPr/>
        </p:nvSpPr>
        <p:spPr>
          <a:xfrm>
            <a:off x="640080" y="749808"/>
            <a:ext cx="10881360" cy="731520"/>
          </a:xfrm>
          <a:prstGeom prst="rect">
            <a:avLst/>
          </a:prstGeom>
          <a:noFill/>
          <a:ln/>
        </p:spPr>
        <p:txBody>
          <a:bodyPr wrap="square" lIns="0" tIns="0" rIns="0" bIns="0" rtlCol="0" anchor="ctr"/>
          <a:lstStyle/>
          <a:p>
            <a:pPr indent="0" marL="0">
              <a:lnSpc>
                <a:spcPts val="3600"/>
              </a:lnSpc>
              <a:buNone/>
            </a:pPr>
            <a:r>
              <a:rPr lang="en-US" sz="3400" b="1" dirty="0">
                <a:solidFill>
                  <a:srgbClr val="16304A"/>
                </a:solidFill>
                <a:latin typeface="Arial" pitchFamily="34" charset="0"/>
                <a:ea typeface="Arial" pitchFamily="34" charset="-122"/>
                <a:cs typeface="Arial" pitchFamily="34" charset="-120"/>
              </a:rPr>
              <a:t>Claude in Chrome, in one slide.</a:t>
            </a:r>
            <a:endParaRPr lang="en-US" sz="3400" dirty="0"/>
          </a:p>
        </p:txBody>
      </p:sp>
      <p:sp>
        <p:nvSpPr>
          <p:cNvPr id="4" name="Text 2"/>
          <p:cNvSpPr/>
          <p:nvPr/>
        </p:nvSpPr>
        <p:spPr>
          <a:xfrm>
            <a:off x="640080" y="1536192"/>
            <a:ext cx="9509760" cy="457200"/>
          </a:xfrm>
          <a:prstGeom prst="rect">
            <a:avLst/>
          </a:prstGeom>
          <a:noFill/>
          <a:ln/>
        </p:spPr>
        <p:txBody>
          <a:bodyPr wrap="square" lIns="0" tIns="0" rIns="0" bIns="0" rtlCol="0" anchor="t"/>
          <a:lstStyle/>
          <a:p>
            <a:pPr indent="0" marL="0">
              <a:lnSpc>
                <a:spcPts val="2000"/>
              </a:lnSpc>
              <a:buNone/>
            </a:pPr>
            <a:r>
              <a:rPr lang="en-US" sz="1500" dirty="0">
                <a:solidFill>
                  <a:srgbClr val="2C5475"/>
                </a:solidFill>
                <a:latin typeface="Calibri" pitchFamily="34" charset="0"/>
                <a:ea typeface="Calibri" pitchFamily="34" charset="-122"/>
                <a:cs typeface="Calibri" pitchFamily="34" charset="-120"/>
              </a:rPr>
              <a:t>A side panel in your own browser that can see and act on the page you are looking at. Paid Claude plans. Chrome only.</a:t>
            </a:r>
            <a:endParaRPr lang="en-US" sz="1500" dirty="0"/>
          </a:p>
        </p:txBody>
      </p:sp>
      <p:sp>
        <p:nvSpPr>
          <p:cNvPr id="5" name="Shape 3"/>
          <p:cNvSpPr/>
          <p:nvPr/>
        </p:nvSpPr>
        <p:spPr>
          <a:xfrm>
            <a:off x="640080" y="2880360"/>
            <a:ext cx="3456432" cy="2468880"/>
          </a:xfrm>
          <a:prstGeom prst="roundRect">
            <a:avLst>
              <a:gd name="adj" fmla="val 1852"/>
            </a:avLst>
          </a:prstGeom>
          <a:solidFill>
            <a:srgbClr val="FFFFFF"/>
          </a:solidFill>
          <a:ln w="9525">
            <a:solidFill>
              <a:srgbClr val="D2E0EA"/>
            </a:solidFill>
            <a:prstDash val="solid"/>
          </a:ln>
          <a:effectLst>
            <a:outerShdw sx="100000" sy="100000" kx="0" ky="0" algn="bl" rotWithShape="0" blurRad="177800" dist="38100" dir="5400000">
              <a:srgbClr val="16304A">
                <a:alpha val="10000"/>
              </a:srgbClr>
            </a:outerShdw>
          </a:effectLst>
        </p:spPr>
      </p:sp>
      <p:sp>
        <p:nvSpPr>
          <p:cNvPr id="6" name="Text 4"/>
          <p:cNvSpPr/>
          <p:nvPr/>
        </p:nvSpPr>
        <p:spPr>
          <a:xfrm>
            <a:off x="914400" y="3118104"/>
            <a:ext cx="2907792" cy="603504"/>
          </a:xfrm>
          <a:prstGeom prst="rect">
            <a:avLst/>
          </a:prstGeom>
          <a:noFill/>
          <a:ln/>
        </p:spPr>
        <p:txBody>
          <a:bodyPr wrap="square" lIns="0" tIns="0" rIns="0" bIns="0" rtlCol="0" anchor="t"/>
          <a:lstStyle/>
          <a:p>
            <a:pPr indent="0" marL="0">
              <a:lnSpc>
                <a:spcPts val="2100"/>
              </a:lnSpc>
              <a:buNone/>
            </a:pPr>
            <a:r>
              <a:rPr lang="en-US" sz="1700" b="1" dirty="0">
                <a:solidFill>
                  <a:srgbClr val="16304A"/>
                </a:solidFill>
                <a:latin typeface="Arial" pitchFamily="34" charset="0"/>
                <a:ea typeface="Arial" pitchFamily="34" charset="-122"/>
                <a:cs typeface="Arial" pitchFamily="34" charset="-120"/>
              </a:rPr>
              <a:t>Manually approve</a:t>
            </a:r>
            <a:endParaRPr lang="en-US" sz="1700" dirty="0"/>
          </a:p>
        </p:txBody>
      </p:sp>
      <p:sp>
        <p:nvSpPr>
          <p:cNvPr id="7" name="Text 5"/>
          <p:cNvSpPr/>
          <p:nvPr/>
        </p:nvSpPr>
        <p:spPr>
          <a:xfrm>
            <a:off x="914400" y="3794760"/>
            <a:ext cx="2907792" cy="786384"/>
          </a:xfrm>
          <a:prstGeom prst="rect">
            <a:avLst/>
          </a:prstGeom>
          <a:noFill/>
          <a:ln/>
        </p:spPr>
        <p:txBody>
          <a:bodyPr wrap="square" lIns="0" tIns="0" rIns="0" bIns="0" rtlCol="0" anchor="t"/>
          <a:lstStyle/>
          <a:p>
            <a:pPr indent="0" marL="0">
              <a:lnSpc>
                <a:spcPts val="1700"/>
              </a:lnSpc>
              <a:buNone/>
            </a:pPr>
            <a:r>
              <a:rPr lang="en-US" sz="1300" dirty="0">
                <a:solidFill>
                  <a:srgbClr val="2C5475"/>
                </a:solidFill>
                <a:latin typeface="Calibri" pitchFamily="34" charset="0"/>
                <a:ea typeface="Calibri" pitchFamily="34" charset="-122"/>
                <a:cs typeface="Calibri" pitchFamily="34" charset="-120"/>
              </a:rPr>
              <a:t>Claude pauses and asks before every action.</a:t>
            </a:r>
            <a:endParaRPr lang="en-US" sz="1300" dirty="0"/>
          </a:p>
        </p:txBody>
      </p:sp>
      <p:sp>
        <p:nvSpPr>
          <p:cNvPr id="8" name="Text 6"/>
          <p:cNvSpPr/>
          <p:nvPr/>
        </p:nvSpPr>
        <p:spPr>
          <a:xfrm>
            <a:off x="914400" y="4636008"/>
            <a:ext cx="2907792" cy="603504"/>
          </a:xfrm>
          <a:prstGeom prst="rect">
            <a:avLst/>
          </a:prstGeom>
          <a:noFill/>
          <a:ln/>
        </p:spPr>
        <p:txBody>
          <a:bodyPr wrap="square" lIns="0" tIns="0" rIns="0" bIns="0" rtlCol="0" anchor="t"/>
          <a:lstStyle/>
          <a:p>
            <a:pPr indent="0" marL="0">
              <a:lnSpc>
                <a:spcPts val="1600"/>
              </a:lnSpc>
              <a:buNone/>
            </a:pPr>
            <a:r>
              <a:rPr lang="en-US" sz="1250" b="1" i="1" dirty="0">
                <a:solidFill>
                  <a:srgbClr val="6B8499"/>
                </a:solidFill>
                <a:latin typeface="Calibri" pitchFamily="34" charset="0"/>
                <a:ea typeface="Calibri" pitchFamily="34" charset="-122"/>
                <a:cs typeface="Calibri" pitchFamily="34" charset="-120"/>
              </a:rPr>
              <a:t>Use this the first few times on any platform.</a:t>
            </a:r>
            <a:endParaRPr lang="en-US" sz="1250" dirty="0"/>
          </a:p>
        </p:txBody>
      </p:sp>
      <p:sp>
        <p:nvSpPr>
          <p:cNvPr id="9" name="Shape 7"/>
          <p:cNvSpPr/>
          <p:nvPr/>
        </p:nvSpPr>
        <p:spPr>
          <a:xfrm>
            <a:off x="4352544" y="2880360"/>
            <a:ext cx="3456432" cy="2468880"/>
          </a:xfrm>
          <a:prstGeom prst="roundRect">
            <a:avLst>
              <a:gd name="adj" fmla="val 1852"/>
            </a:avLst>
          </a:prstGeom>
          <a:solidFill>
            <a:srgbClr val="FFFFFF"/>
          </a:solidFill>
          <a:ln w="9525">
            <a:solidFill>
              <a:srgbClr val="D2E0EA"/>
            </a:solidFill>
            <a:prstDash val="solid"/>
          </a:ln>
          <a:effectLst>
            <a:outerShdw sx="100000" sy="100000" kx="0" ky="0" algn="bl" rotWithShape="0" blurRad="177800" dist="38100" dir="5400000">
              <a:srgbClr val="16304A">
                <a:alpha val="10000"/>
              </a:srgbClr>
            </a:outerShdw>
          </a:effectLst>
        </p:spPr>
      </p:sp>
      <p:sp>
        <p:nvSpPr>
          <p:cNvPr id="10" name="Text 8"/>
          <p:cNvSpPr/>
          <p:nvPr/>
        </p:nvSpPr>
        <p:spPr>
          <a:xfrm>
            <a:off x="4626864" y="3118104"/>
            <a:ext cx="2907792" cy="603504"/>
          </a:xfrm>
          <a:prstGeom prst="rect">
            <a:avLst/>
          </a:prstGeom>
          <a:noFill/>
          <a:ln/>
        </p:spPr>
        <p:txBody>
          <a:bodyPr wrap="square" lIns="0" tIns="0" rIns="0" bIns="0" rtlCol="0" anchor="t"/>
          <a:lstStyle/>
          <a:p>
            <a:pPr indent="0" marL="0">
              <a:lnSpc>
                <a:spcPts val="2100"/>
              </a:lnSpc>
              <a:buNone/>
            </a:pPr>
            <a:r>
              <a:rPr lang="en-US" sz="1700" b="1" dirty="0">
                <a:solidFill>
                  <a:srgbClr val="16304A"/>
                </a:solidFill>
                <a:latin typeface="Arial" pitchFamily="34" charset="0"/>
                <a:ea typeface="Arial" pitchFamily="34" charset="-122"/>
                <a:cs typeface="Arial" pitchFamily="34" charset="-120"/>
              </a:rPr>
              <a:t>Automatically approve</a:t>
            </a:r>
            <a:endParaRPr lang="en-US" sz="1700" dirty="0"/>
          </a:p>
        </p:txBody>
      </p:sp>
      <p:sp>
        <p:nvSpPr>
          <p:cNvPr id="11" name="Text 9"/>
          <p:cNvSpPr/>
          <p:nvPr/>
        </p:nvSpPr>
        <p:spPr>
          <a:xfrm>
            <a:off x="4626864" y="3794760"/>
            <a:ext cx="2907792" cy="786384"/>
          </a:xfrm>
          <a:prstGeom prst="rect">
            <a:avLst/>
          </a:prstGeom>
          <a:noFill/>
          <a:ln/>
        </p:spPr>
        <p:txBody>
          <a:bodyPr wrap="square" lIns="0" tIns="0" rIns="0" bIns="0" rtlCol="0" anchor="t"/>
          <a:lstStyle/>
          <a:p>
            <a:pPr indent="0" marL="0">
              <a:lnSpc>
                <a:spcPts val="1700"/>
              </a:lnSpc>
              <a:buNone/>
            </a:pPr>
            <a:r>
              <a:rPr lang="en-US" sz="1300" dirty="0">
                <a:solidFill>
                  <a:srgbClr val="2C5475"/>
                </a:solidFill>
                <a:latin typeface="Calibri" pitchFamily="34" charset="0"/>
                <a:ea typeface="Calibri" pitchFamily="34" charset="-122"/>
                <a:cs typeface="Calibri" pitchFamily="34" charset="-120"/>
              </a:rPr>
              <a:t>Claude keeps working and checks its own actions for safety.</a:t>
            </a:r>
            <a:endParaRPr lang="en-US" sz="1300" dirty="0"/>
          </a:p>
        </p:txBody>
      </p:sp>
      <p:sp>
        <p:nvSpPr>
          <p:cNvPr id="12" name="Text 10"/>
          <p:cNvSpPr/>
          <p:nvPr/>
        </p:nvSpPr>
        <p:spPr>
          <a:xfrm>
            <a:off x="4626864" y="4636008"/>
            <a:ext cx="2907792" cy="603504"/>
          </a:xfrm>
          <a:prstGeom prst="rect">
            <a:avLst/>
          </a:prstGeom>
          <a:noFill/>
          <a:ln/>
        </p:spPr>
        <p:txBody>
          <a:bodyPr wrap="square" lIns="0" tIns="0" rIns="0" bIns="0" rtlCol="0" anchor="t"/>
          <a:lstStyle/>
          <a:p>
            <a:pPr indent="0" marL="0">
              <a:lnSpc>
                <a:spcPts val="1600"/>
              </a:lnSpc>
              <a:buNone/>
            </a:pPr>
            <a:r>
              <a:rPr lang="en-US" sz="1250" b="1" i="1" dirty="0">
                <a:solidFill>
                  <a:srgbClr val="6B8499"/>
                </a:solidFill>
                <a:latin typeface="Calibri" pitchFamily="34" charset="0"/>
                <a:ea typeface="Calibri" pitchFamily="34" charset="-122"/>
                <a:cs typeface="Calibri" pitchFamily="34" charset="-120"/>
              </a:rPr>
              <a:t>The sensible default once you trust the workflow.</a:t>
            </a:r>
            <a:endParaRPr lang="en-US" sz="1250" dirty="0"/>
          </a:p>
        </p:txBody>
      </p:sp>
      <p:sp>
        <p:nvSpPr>
          <p:cNvPr id="13" name="Shape 11"/>
          <p:cNvSpPr/>
          <p:nvPr/>
        </p:nvSpPr>
        <p:spPr>
          <a:xfrm>
            <a:off x="8065008" y="2880360"/>
            <a:ext cx="3456432" cy="2468880"/>
          </a:xfrm>
          <a:prstGeom prst="roundRect">
            <a:avLst>
              <a:gd name="adj" fmla="val 1852"/>
            </a:avLst>
          </a:prstGeom>
          <a:solidFill>
            <a:srgbClr val="D9E7F0"/>
          </a:solidFill>
          <a:ln w="9525">
            <a:solidFill>
              <a:srgbClr val="D2E0EA"/>
            </a:solidFill>
            <a:prstDash val="solid"/>
          </a:ln>
          <a:effectLst>
            <a:outerShdw sx="100000" sy="100000" kx="0" ky="0" algn="bl" rotWithShape="0" blurRad="177800" dist="38100" dir="5400000">
              <a:srgbClr val="16304A">
                <a:alpha val="10000"/>
              </a:srgbClr>
            </a:outerShdw>
          </a:effectLst>
        </p:spPr>
      </p:sp>
      <p:sp>
        <p:nvSpPr>
          <p:cNvPr id="14" name="Text 12"/>
          <p:cNvSpPr/>
          <p:nvPr/>
        </p:nvSpPr>
        <p:spPr>
          <a:xfrm>
            <a:off x="8339328" y="3118104"/>
            <a:ext cx="2907792" cy="603504"/>
          </a:xfrm>
          <a:prstGeom prst="rect">
            <a:avLst/>
          </a:prstGeom>
          <a:noFill/>
          <a:ln/>
        </p:spPr>
        <p:txBody>
          <a:bodyPr wrap="square" lIns="0" tIns="0" rIns="0" bIns="0" rtlCol="0" anchor="t"/>
          <a:lstStyle/>
          <a:p>
            <a:pPr indent="0" marL="0">
              <a:lnSpc>
                <a:spcPts val="2100"/>
              </a:lnSpc>
              <a:buNone/>
            </a:pPr>
            <a:r>
              <a:rPr lang="en-US" sz="1700" b="1" dirty="0">
                <a:solidFill>
                  <a:srgbClr val="C2603F"/>
                </a:solidFill>
                <a:latin typeface="Arial" pitchFamily="34" charset="0"/>
                <a:ea typeface="Arial" pitchFamily="34" charset="-122"/>
                <a:cs typeface="Arial" pitchFamily="34" charset="-120"/>
              </a:rPr>
              <a:t>Skip all approvals</a:t>
            </a:r>
            <a:endParaRPr lang="en-US" sz="1700" dirty="0"/>
          </a:p>
        </p:txBody>
      </p:sp>
      <p:sp>
        <p:nvSpPr>
          <p:cNvPr id="15" name="Text 13"/>
          <p:cNvSpPr/>
          <p:nvPr/>
        </p:nvSpPr>
        <p:spPr>
          <a:xfrm>
            <a:off x="8339328" y="3794760"/>
            <a:ext cx="2907792" cy="786384"/>
          </a:xfrm>
          <a:prstGeom prst="rect">
            <a:avLst/>
          </a:prstGeom>
          <a:noFill/>
          <a:ln/>
        </p:spPr>
        <p:txBody>
          <a:bodyPr wrap="square" lIns="0" tIns="0" rIns="0" bIns="0" rtlCol="0" anchor="t"/>
          <a:lstStyle/>
          <a:p>
            <a:pPr indent="0" marL="0">
              <a:lnSpc>
                <a:spcPts val="1700"/>
              </a:lnSpc>
              <a:buNone/>
            </a:pPr>
            <a:r>
              <a:rPr lang="en-US" sz="1300" dirty="0">
                <a:solidFill>
                  <a:srgbClr val="2C5475"/>
                </a:solidFill>
                <a:latin typeface="Calibri" pitchFamily="34" charset="0"/>
                <a:ea typeface="Calibri" pitchFamily="34" charset="-122"/>
                <a:cs typeface="Calibri" pitchFamily="34" charset="-120"/>
              </a:rPr>
              <a:t>No pauses. Nothing checks its actions.</a:t>
            </a:r>
            <a:endParaRPr lang="en-US" sz="1300" dirty="0"/>
          </a:p>
        </p:txBody>
      </p:sp>
      <p:sp>
        <p:nvSpPr>
          <p:cNvPr id="16" name="Text 14"/>
          <p:cNvSpPr/>
          <p:nvPr/>
        </p:nvSpPr>
        <p:spPr>
          <a:xfrm>
            <a:off x="8339328" y="4636008"/>
            <a:ext cx="2907792" cy="603504"/>
          </a:xfrm>
          <a:prstGeom prst="rect">
            <a:avLst/>
          </a:prstGeom>
          <a:noFill/>
          <a:ln/>
        </p:spPr>
        <p:txBody>
          <a:bodyPr wrap="square" lIns="0" tIns="0" rIns="0" bIns="0" rtlCol="0" anchor="t"/>
          <a:lstStyle/>
          <a:p>
            <a:pPr indent="0" marL="0">
              <a:lnSpc>
                <a:spcPts val="1600"/>
              </a:lnSpc>
              <a:buNone/>
            </a:pPr>
            <a:r>
              <a:rPr lang="en-US" sz="1250" b="1" i="1" dirty="0">
                <a:solidFill>
                  <a:srgbClr val="C2603F"/>
                </a:solidFill>
                <a:latin typeface="Calibri" pitchFamily="34" charset="0"/>
                <a:ea typeface="Calibri" pitchFamily="34" charset="-122"/>
                <a:cs typeface="Calibri" pitchFamily="34" charset="-120"/>
              </a:rPr>
              <a:t>Never on a site you are logged into. Ever.</a:t>
            </a:r>
            <a:endParaRPr lang="en-US" sz="1250" dirty="0"/>
          </a:p>
        </p:txBody>
      </p:sp>
      <p:sp>
        <p:nvSpPr>
          <p:cNvPr id="17" name="Text 15"/>
          <p:cNvSpPr/>
          <p:nvPr/>
        </p:nvSpPr>
        <p:spPr>
          <a:xfrm>
            <a:off x="640080" y="5715000"/>
            <a:ext cx="10881360" cy="457200"/>
          </a:xfrm>
          <a:prstGeom prst="rect">
            <a:avLst/>
          </a:prstGeom>
          <a:noFill/>
          <a:ln/>
        </p:spPr>
        <p:txBody>
          <a:bodyPr wrap="square" lIns="0" tIns="0" rIns="0" bIns="0" rtlCol="0" anchor="ctr"/>
          <a:lstStyle/>
          <a:p>
            <a:pPr indent="0" marL="0">
              <a:buNone/>
            </a:pPr>
            <a:r>
              <a:rPr lang="en-US" sz="1400" dirty="0">
                <a:solidFill>
                  <a:srgbClr val="2C5475"/>
                </a:solidFill>
                <a:latin typeface="Calibri" pitchFamily="34" charset="0"/>
                <a:ea typeface="Calibri" pitchFamily="34" charset="-122"/>
                <a:cs typeface="Calibri" pitchFamily="34" charset="-120"/>
              </a:rPr>
              <a:t>It will also ask before entering anything sensitive, even on a site you granted standing permission to. Read that prompt when it appears.</a:t>
            </a:r>
            <a:endParaRPr lang="en-US" sz="1400" dirty="0"/>
          </a:p>
        </p:txBody>
      </p:sp>
      <p:sp>
        <p:nvSpPr>
          <p:cNvPr id="18" name="Text 16"/>
          <p:cNvSpPr/>
          <p:nvPr/>
        </p:nvSpPr>
        <p:spPr>
          <a:xfrm>
            <a:off x="640080" y="6473952"/>
            <a:ext cx="5486400" cy="237744"/>
          </a:xfrm>
          <a:prstGeom prst="rect">
            <a:avLst/>
          </a:prstGeom>
          <a:noFill/>
          <a:ln/>
        </p:spPr>
        <p:txBody>
          <a:bodyPr wrap="square" lIns="0" tIns="0" rIns="0" bIns="0" rtlCol="0" anchor="ctr"/>
          <a:lstStyle/>
          <a:p>
            <a:pPr indent="0" marL="0">
              <a:buNone/>
            </a:pPr>
            <a:r>
              <a:rPr lang="en-US" sz="850" spc="160" kern="0" dirty="0">
                <a:solidFill>
                  <a:srgbClr val="6B8499"/>
                </a:solidFill>
                <a:latin typeface="Courier New" pitchFamily="34" charset="0"/>
                <a:ea typeface="Courier New" pitchFamily="34" charset="-122"/>
                <a:cs typeface="Courier New" pitchFamily="34" charset="-120"/>
              </a:rPr>
              <a:t>AI × CRE  ·  SESSION 06  ·  AUG 21, 2026</a:t>
            </a:r>
            <a:endParaRPr lang="en-US" sz="850" dirty="0"/>
          </a:p>
        </p:txBody>
      </p:sp>
      <p:sp>
        <p:nvSpPr>
          <p:cNvPr id="19" name="Text 17"/>
          <p:cNvSpPr/>
          <p:nvPr/>
        </p:nvSpPr>
        <p:spPr>
          <a:xfrm>
            <a:off x="10972800" y="6473952"/>
            <a:ext cx="548640" cy="237744"/>
          </a:xfrm>
          <a:prstGeom prst="rect">
            <a:avLst/>
          </a:prstGeom>
          <a:noFill/>
          <a:ln/>
        </p:spPr>
        <p:txBody>
          <a:bodyPr wrap="square" lIns="0" tIns="0" rIns="0" bIns="0" rtlCol="0" anchor="ctr"/>
          <a:lstStyle/>
          <a:p>
            <a:pPr algn="r" indent="0" marL="0">
              <a:buNone/>
            </a:pPr>
            <a:r>
              <a:rPr lang="en-US" sz="850" dirty="0">
                <a:solidFill>
                  <a:srgbClr val="6B8499"/>
                </a:solidFill>
                <a:latin typeface="Courier New" pitchFamily="34" charset="0"/>
                <a:ea typeface="Courier New" pitchFamily="34" charset="-122"/>
                <a:cs typeface="Courier New" pitchFamily="34" charset="-120"/>
              </a:rPr>
              <a:t>10</a:t>
            </a:r>
            <a:endParaRPr lang="en-US" sz="8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EAF2F7"/>
        </a:solidFill>
      </p:bgPr>
    </p:bg>
    <p:spTree>
      <p:nvGrpSpPr>
        <p:cNvPr id="1" name=""/>
        <p:cNvGrpSpPr/>
        <p:nvPr/>
      </p:nvGrpSpPr>
      <p:grpSpPr>
        <a:xfrm>
          <a:off x="0" y="0"/>
          <a:ext cx="0" cy="0"/>
          <a:chOff x="0" y="0"/>
          <a:chExt cx="0" cy="0"/>
        </a:xfrm>
      </p:grpSpPr>
      <p:sp>
        <p:nvSpPr>
          <p:cNvPr id="2" name="Text 0"/>
          <p:cNvSpPr/>
          <p:nvPr/>
        </p:nvSpPr>
        <p:spPr>
          <a:xfrm>
            <a:off x="640080" y="475488"/>
            <a:ext cx="10881360" cy="237744"/>
          </a:xfrm>
          <a:prstGeom prst="rect">
            <a:avLst/>
          </a:prstGeom>
          <a:noFill/>
          <a:ln/>
        </p:spPr>
        <p:txBody>
          <a:bodyPr wrap="square" lIns="0" tIns="0" rIns="0" bIns="0" rtlCol="0" anchor="ctr"/>
          <a:lstStyle/>
          <a:p>
            <a:pPr indent="0" marL="0">
              <a:buNone/>
            </a:pPr>
            <a:r>
              <a:rPr lang="en-US" sz="1100" b="1" spc="240" kern="0" dirty="0">
                <a:solidFill>
                  <a:srgbClr val="C2603F"/>
                </a:solidFill>
                <a:latin typeface="Courier New" pitchFamily="34" charset="0"/>
                <a:ea typeface="Courier New" pitchFamily="34" charset="-122"/>
                <a:cs typeface="Courier New" pitchFamily="34" charset="-120"/>
              </a:rPr>
              <a:t>08 · THE MOVE</a:t>
            </a:r>
            <a:endParaRPr lang="en-US" sz="1100" dirty="0"/>
          </a:p>
        </p:txBody>
      </p:sp>
      <p:sp>
        <p:nvSpPr>
          <p:cNvPr id="3" name="Text 1"/>
          <p:cNvSpPr/>
          <p:nvPr/>
        </p:nvSpPr>
        <p:spPr>
          <a:xfrm>
            <a:off x="640080" y="749808"/>
            <a:ext cx="8229600" cy="1005840"/>
          </a:xfrm>
          <a:prstGeom prst="rect">
            <a:avLst/>
          </a:prstGeom>
          <a:noFill/>
          <a:ln/>
        </p:spPr>
        <p:txBody>
          <a:bodyPr wrap="square" lIns="0" tIns="0" rIns="0" bIns="0" rtlCol="0" anchor="ctr"/>
          <a:lstStyle/>
          <a:p>
            <a:pPr indent="0" marL="0">
              <a:lnSpc>
                <a:spcPts val="4000"/>
              </a:lnSpc>
              <a:buNone/>
            </a:pPr>
            <a:r>
              <a:rPr lang="en-US" sz="3400" b="1" dirty="0">
                <a:solidFill>
                  <a:srgbClr val="16304A"/>
                </a:solidFill>
                <a:latin typeface="Arial" pitchFamily="34" charset="0"/>
                <a:ea typeface="Arial" pitchFamily="34" charset="-122"/>
                <a:cs typeface="Arial" pitchFamily="34" charset="-120"/>
              </a:rPr>
              <a:t>Filter in the platform.</a:t>
            </a:r>
            <a:endParaRPr lang="en-US" sz="3400" dirty="0"/>
          </a:p>
          <a:p>
            <a:pPr indent="0" marL="0">
              <a:lnSpc>
                <a:spcPts val="4000"/>
              </a:lnSpc>
              <a:buNone/>
            </a:pPr>
            <a:r>
              <a:rPr lang="en-US" sz="3400" b="1" dirty="0">
                <a:solidFill>
                  <a:srgbClr val="16304A"/>
                </a:solidFill>
                <a:latin typeface="Arial" pitchFamily="34" charset="0"/>
                <a:ea typeface="Arial" pitchFamily="34" charset="-122"/>
                <a:cs typeface="Arial" pitchFamily="34" charset="-120"/>
              </a:rPr>
              <a:t>Not in the prompt.</a:t>
            </a:r>
            <a:endParaRPr lang="en-US" sz="3400" dirty="0"/>
          </a:p>
        </p:txBody>
      </p:sp>
      <p:sp>
        <p:nvSpPr>
          <p:cNvPr id="4" name="Text 2"/>
          <p:cNvSpPr/>
          <p:nvPr/>
        </p:nvSpPr>
        <p:spPr>
          <a:xfrm>
            <a:off x="640080" y="1810512"/>
            <a:ext cx="9509760" cy="457200"/>
          </a:xfrm>
          <a:prstGeom prst="rect">
            <a:avLst/>
          </a:prstGeom>
          <a:noFill/>
          <a:ln/>
        </p:spPr>
        <p:txBody>
          <a:bodyPr wrap="square" lIns="0" tIns="0" rIns="0" bIns="0" rtlCol="0" anchor="t"/>
          <a:lstStyle/>
          <a:p>
            <a:pPr indent="0" marL="0">
              <a:lnSpc>
                <a:spcPts val="2000"/>
              </a:lnSpc>
              <a:buNone/>
            </a:pPr>
            <a:r>
              <a:rPr lang="en-US" sz="1500" dirty="0">
                <a:solidFill>
                  <a:srgbClr val="2C5475"/>
                </a:solidFill>
                <a:latin typeface="Calibri" pitchFamily="34" charset="0"/>
                <a:ea typeface="Calibri" pitchFamily="34" charset="-122"/>
                <a:cs typeface="Calibri" pitchFamily="34" charset="-120"/>
              </a:rPr>
              <a:t>This is the whole trick, and almost nobody does it.</a:t>
            </a:r>
            <a:endParaRPr lang="en-US" sz="1500" dirty="0"/>
          </a:p>
        </p:txBody>
      </p:sp>
      <p:sp>
        <p:nvSpPr>
          <p:cNvPr id="5" name="Shape 3"/>
          <p:cNvSpPr/>
          <p:nvPr/>
        </p:nvSpPr>
        <p:spPr>
          <a:xfrm>
            <a:off x="640080" y="2788920"/>
            <a:ext cx="5303520" cy="2286000"/>
          </a:xfrm>
          <a:prstGeom prst="roundRect">
            <a:avLst>
              <a:gd name="adj" fmla="val 2000"/>
            </a:avLst>
          </a:prstGeom>
          <a:solidFill>
            <a:srgbClr val="D9E7F0"/>
          </a:solidFill>
          <a:ln w="9525">
            <a:solidFill>
              <a:srgbClr val="D2E0EA"/>
            </a:solidFill>
            <a:prstDash val="solid"/>
          </a:ln>
          <a:effectLst>
            <a:outerShdw sx="100000" sy="100000" kx="0" ky="0" algn="bl" rotWithShape="0" blurRad="177800" dist="38100" dir="5400000">
              <a:srgbClr val="16304A">
                <a:alpha val="10000"/>
              </a:srgbClr>
            </a:outerShdw>
          </a:effectLst>
        </p:spPr>
      </p:sp>
      <p:sp>
        <p:nvSpPr>
          <p:cNvPr id="6" name="Text 4"/>
          <p:cNvSpPr/>
          <p:nvPr/>
        </p:nvSpPr>
        <p:spPr>
          <a:xfrm>
            <a:off x="950976" y="2980944"/>
            <a:ext cx="3657600" cy="274320"/>
          </a:xfrm>
          <a:prstGeom prst="rect">
            <a:avLst/>
          </a:prstGeom>
          <a:noFill/>
          <a:ln/>
        </p:spPr>
        <p:txBody>
          <a:bodyPr wrap="square" lIns="0" tIns="0" rIns="0" bIns="0" rtlCol="0" anchor="ctr"/>
          <a:lstStyle/>
          <a:p>
            <a:pPr indent="0" marL="0">
              <a:buNone/>
            </a:pPr>
            <a:r>
              <a:rPr lang="en-US" sz="1050" b="1" spc="180" kern="0" dirty="0">
                <a:solidFill>
                  <a:srgbClr val="C2603F"/>
                </a:solidFill>
                <a:latin typeface="Courier New" pitchFamily="34" charset="0"/>
                <a:ea typeface="Courier New" pitchFamily="34" charset="-122"/>
                <a:cs typeface="Courier New" pitchFamily="34" charset="-120"/>
              </a:rPr>
              <a:t>WHAT PEOPLE TRY</a:t>
            </a:r>
            <a:endParaRPr lang="en-US" sz="1050" dirty="0"/>
          </a:p>
        </p:txBody>
      </p:sp>
      <p:sp>
        <p:nvSpPr>
          <p:cNvPr id="7" name="Text 5"/>
          <p:cNvSpPr/>
          <p:nvPr/>
        </p:nvSpPr>
        <p:spPr>
          <a:xfrm>
            <a:off x="950976" y="3310128"/>
            <a:ext cx="4663440" cy="731520"/>
          </a:xfrm>
          <a:prstGeom prst="rect">
            <a:avLst/>
          </a:prstGeom>
          <a:noFill/>
          <a:ln/>
        </p:spPr>
        <p:txBody>
          <a:bodyPr wrap="square" lIns="0" tIns="0" rIns="0" bIns="0" rtlCol="0" anchor="t"/>
          <a:lstStyle/>
          <a:p>
            <a:pPr indent="0" marL="0">
              <a:lnSpc>
                <a:spcPts val="2300"/>
              </a:lnSpc>
              <a:buNone/>
            </a:pPr>
            <a:r>
              <a:rPr lang="en-US" sz="1800" b="1" dirty="0">
                <a:solidFill>
                  <a:srgbClr val="16304A"/>
                </a:solidFill>
                <a:latin typeface="Arial" pitchFamily="34" charset="0"/>
                <a:ea typeface="Arial" pitchFamily="34" charset="-122"/>
                <a:cs typeface="Arial" pitchFamily="34" charset="-120"/>
              </a:rPr>
              <a:t>“Find me every industrial owner with 50-plus properties.”</a:t>
            </a:r>
            <a:endParaRPr lang="en-US" sz="1800" dirty="0"/>
          </a:p>
        </p:txBody>
      </p:sp>
      <p:sp>
        <p:nvSpPr>
          <p:cNvPr id="8" name="Text 6"/>
          <p:cNvSpPr/>
          <p:nvPr/>
        </p:nvSpPr>
        <p:spPr>
          <a:xfrm>
            <a:off x="950976" y="4114800"/>
            <a:ext cx="4663440" cy="822960"/>
          </a:xfrm>
          <a:prstGeom prst="rect">
            <a:avLst/>
          </a:prstGeom>
          <a:noFill/>
          <a:ln/>
        </p:spPr>
        <p:txBody>
          <a:bodyPr wrap="square" lIns="0" tIns="0" rIns="0" bIns="0" rtlCol="0" anchor="t"/>
          <a:lstStyle/>
          <a:p>
            <a:pPr indent="0" marL="0">
              <a:lnSpc>
                <a:spcPts val="1700"/>
              </a:lnSpc>
              <a:buNone/>
            </a:pPr>
            <a:r>
              <a:rPr lang="en-US" sz="1300" dirty="0">
                <a:solidFill>
                  <a:srgbClr val="2C5475"/>
                </a:solidFill>
                <a:latin typeface="Calibri" pitchFamily="34" charset="0"/>
                <a:ea typeface="Calibri" pitchFamily="34" charset="-122"/>
                <a:cs typeface="Calibri" pitchFamily="34" charset="-120"/>
              </a:rPr>
              <a:t>Now the model is guessing at criteria your platform already knows precisely. You get plausible names, some of them wrong, and no way to tell which.</a:t>
            </a:r>
            <a:endParaRPr lang="en-US" sz="1300" dirty="0"/>
          </a:p>
        </p:txBody>
      </p:sp>
      <p:sp>
        <p:nvSpPr>
          <p:cNvPr id="9" name="Shape 7"/>
          <p:cNvSpPr/>
          <p:nvPr/>
        </p:nvSpPr>
        <p:spPr>
          <a:xfrm>
            <a:off x="6217920" y="2788920"/>
            <a:ext cx="5303520" cy="2286000"/>
          </a:xfrm>
          <a:prstGeom prst="roundRect">
            <a:avLst>
              <a:gd name="adj" fmla="val 2000"/>
            </a:avLst>
          </a:prstGeom>
          <a:solidFill>
            <a:srgbClr val="FFFFFF"/>
          </a:solidFill>
          <a:ln w="9525">
            <a:solidFill>
              <a:srgbClr val="D2E0EA"/>
            </a:solidFill>
            <a:prstDash val="solid"/>
          </a:ln>
          <a:effectLst>
            <a:outerShdw sx="100000" sy="100000" kx="0" ky="0" algn="bl" rotWithShape="0" blurRad="177800" dist="38100" dir="5400000">
              <a:srgbClr val="16304A">
                <a:alpha val="10000"/>
              </a:srgbClr>
            </a:outerShdw>
          </a:effectLst>
        </p:spPr>
      </p:sp>
      <p:sp>
        <p:nvSpPr>
          <p:cNvPr id="10" name="Text 8"/>
          <p:cNvSpPr/>
          <p:nvPr/>
        </p:nvSpPr>
        <p:spPr>
          <a:xfrm>
            <a:off x="6528816" y="2980944"/>
            <a:ext cx="4572000" cy="274320"/>
          </a:xfrm>
          <a:prstGeom prst="rect">
            <a:avLst/>
          </a:prstGeom>
          <a:noFill/>
          <a:ln/>
        </p:spPr>
        <p:txBody>
          <a:bodyPr wrap="square" lIns="0" tIns="0" rIns="0" bIns="0" rtlCol="0" anchor="ctr"/>
          <a:lstStyle/>
          <a:p>
            <a:pPr indent="0" marL="0">
              <a:buNone/>
            </a:pPr>
            <a:r>
              <a:rPr lang="en-US" sz="1050" b="1" spc="180" kern="0" dirty="0">
                <a:solidFill>
                  <a:srgbClr val="6B8499"/>
                </a:solidFill>
                <a:latin typeface="Courier New" pitchFamily="34" charset="0"/>
                <a:ea typeface="Courier New" pitchFamily="34" charset="-122"/>
                <a:cs typeface="Courier New" pitchFamily="34" charset="-120"/>
              </a:rPr>
              <a:t>WHAT ACTUALLY WORKS</a:t>
            </a:r>
            <a:endParaRPr lang="en-US" sz="1050" dirty="0"/>
          </a:p>
        </p:txBody>
      </p:sp>
      <p:sp>
        <p:nvSpPr>
          <p:cNvPr id="11" name="Text 9"/>
          <p:cNvSpPr/>
          <p:nvPr/>
        </p:nvSpPr>
        <p:spPr>
          <a:xfrm>
            <a:off x="6528816" y="3310128"/>
            <a:ext cx="4663440" cy="731520"/>
          </a:xfrm>
          <a:prstGeom prst="rect">
            <a:avLst/>
          </a:prstGeom>
          <a:noFill/>
          <a:ln/>
        </p:spPr>
        <p:txBody>
          <a:bodyPr wrap="square" lIns="0" tIns="0" rIns="0" bIns="0" rtlCol="0" anchor="t"/>
          <a:lstStyle/>
          <a:p>
            <a:pPr indent="0" marL="0">
              <a:lnSpc>
                <a:spcPts val="2300"/>
              </a:lnSpc>
              <a:buNone/>
            </a:pPr>
            <a:r>
              <a:rPr lang="en-US" sz="1800" b="1" dirty="0">
                <a:solidFill>
                  <a:srgbClr val="16304A"/>
                </a:solidFill>
                <a:latin typeface="Arial" pitchFamily="34" charset="0"/>
                <a:ea typeface="Arial" pitchFamily="34" charset="-122"/>
                <a:cs typeface="Arial" pitchFamily="34" charset="-120"/>
              </a:rPr>
              <a:t>Build the search in the platform. Then say “read this.”</a:t>
            </a:r>
            <a:endParaRPr lang="en-US" sz="1800" dirty="0"/>
          </a:p>
        </p:txBody>
      </p:sp>
      <p:sp>
        <p:nvSpPr>
          <p:cNvPr id="12" name="Text 10"/>
          <p:cNvSpPr/>
          <p:nvPr/>
        </p:nvSpPr>
        <p:spPr>
          <a:xfrm>
            <a:off x="6528816" y="4114800"/>
            <a:ext cx="4663440" cy="822960"/>
          </a:xfrm>
          <a:prstGeom prst="rect">
            <a:avLst/>
          </a:prstGeom>
          <a:noFill/>
          <a:ln/>
        </p:spPr>
        <p:txBody>
          <a:bodyPr wrap="square" lIns="0" tIns="0" rIns="0" bIns="0" rtlCol="0" anchor="t"/>
          <a:lstStyle/>
          <a:p>
            <a:pPr indent="0" marL="0">
              <a:lnSpc>
                <a:spcPts val="1700"/>
              </a:lnSpc>
              <a:buNone/>
            </a:pPr>
            <a:r>
              <a:rPr lang="en-US" sz="1300" dirty="0">
                <a:solidFill>
                  <a:srgbClr val="2C5475"/>
                </a:solidFill>
                <a:latin typeface="Calibri" pitchFamily="34" charset="0"/>
                <a:ea typeface="Calibri" pitchFamily="34" charset="-122"/>
                <a:cs typeface="Calibri" pitchFamily="34" charset="-120"/>
              </a:rPr>
              <a:t>The platform's filters are exact, indexed, and something you already pay for. Let it do the part it is good at. AI does the part it is good at, which is everything after the result set.</a:t>
            </a:r>
            <a:endParaRPr lang="en-US" sz="1300" dirty="0"/>
          </a:p>
        </p:txBody>
      </p:sp>
      <p:sp>
        <p:nvSpPr>
          <p:cNvPr id="13" name="Shape 11"/>
          <p:cNvSpPr/>
          <p:nvPr/>
        </p:nvSpPr>
        <p:spPr>
          <a:xfrm>
            <a:off x="640080" y="5358384"/>
            <a:ext cx="10881360" cy="914400"/>
          </a:xfrm>
          <a:prstGeom prst="roundRect">
            <a:avLst>
              <a:gd name="adj" fmla="val 5000"/>
            </a:avLst>
          </a:prstGeom>
          <a:solidFill>
            <a:srgbClr val="16304A"/>
          </a:solidFill>
          <a:ln w="9525">
            <a:solidFill>
              <a:srgbClr val="16304A"/>
            </a:solidFill>
            <a:prstDash val="solid"/>
          </a:ln>
          <a:effectLst>
            <a:outerShdw sx="100000" sy="100000" kx="0" ky="0" algn="bl" rotWithShape="0" blurRad="177800" dist="38100" dir="5400000">
              <a:srgbClr val="16304A">
                <a:alpha val="10000"/>
              </a:srgbClr>
            </a:outerShdw>
          </a:effectLst>
        </p:spPr>
      </p:sp>
      <p:sp>
        <p:nvSpPr>
          <p:cNvPr id="14" name="Text 12"/>
          <p:cNvSpPr/>
          <p:nvPr/>
        </p:nvSpPr>
        <p:spPr>
          <a:xfrm>
            <a:off x="1005840" y="5431536"/>
            <a:ext cx="10149840" cy="457200"/>
          </a:xfrm>
          <a:prstGeom prst="rect">
            <a:avLst/>
          </a:prstGeom>
          <a:noFill/>
          <a:ln/>
        </p:spPr>
        <p:txBody>
          <a:bodyPr wrap="square" lIns="0" tIns="0" rIns="0" bIns="0" rtlCol="0" anchor="ctr"/>
          <a:lstStyle/>
          <a:p>
            <a:pPr indent="0" marL="0">
              <a:buNone/>
            </a:pPr>
            <a:r>
              <a:rPr lang="en-US" sz="1450" dirty="0">
                <a:solidFill>
                  <a:srgbClr val="EAF2F7"/>
                </a:solidFill>
                <a:latin typeface="Calibri" pitchFamily="34" charset="0"/>
                <a:ea typeface="Calibri" pitchFamily="34" charset="-122"/>
                <a:cs typeface="Calibri" pitchFamily="34" charset="-120"/>
              </a:rPr>
              <a:t>Set your filters in their interface: asset type, market, size, ownership. Get the result set on screen. Only then open the side panel.</a:t>
            </a:r>
            <a:endParaRPr lang="en-US" sz="1450" dirty="0"/>
          </a:p>
        </p:txBody>
      </p:sp>
      <p:sp>
        <p:nvSpPr>
          <p:cNvPr id="15" name="Text 13"/>
          <p:cNvSpPr/>
          <p:nvPr/>
        </p:nvSpPr>
        <p:spPr>
          <a:xfrm>
            <a:off x="1005840" y="5852160"/>
            <a:ext cx="10149840" cy="347472"/>
          </a:xfrm>
          <a:prstGeom prst="rect">
            <a:avLst/>
          </a:prstGeom>
          <a:noFill/>
          <a:ln/>
        </p:spPr>
        <p:txBody>
          <a:bodyPr wrap="square" lIns="0" tIns="0" rIns="0" bIns="0" rtlCol="0" anchor="ctr"/>
          <a:lstStyle/>
          <a:p>
            <a:pPr indent="0" marL="0">
              <a:buNone/>
            </a:pPr>
            <a:r>
              <a:rPr lang="en-US" sz="1300" i="1" dirty="0">
                <a:solidFill>
                  <a:srgbClr val="9FC0D8"/>
                </a:solidFill>
                <a:latin typeface="Calibri" pitchFamily="34" charset="0"/>
                <a:ea typeface="Calibri" pitchFamily="34" charset="-122"/>
                <a:cs typeface="Calibri" pitchFamily="34" charset="-120"/>
              </a:rPr>
              <a:t>Also the safer path: you are reading a screen you were entitled to see, not asking a model to reconstruct a database.</a:t>
            </a:r>
            <a:endParaRPr lang="en-US" sz="1300" dirty="0"/>
          </a:p>
        </p:txBody>
      </p:sp>
      <p:sp>
        <p:nvSpPr>
          <p:cNvPr id="16" name="Text 14"/>
          <p:cNvSpPr/>
          <p:nvPr/>
        </p:nvSpPr>
        <p:spPr>
          <a:xfrm>
            <a:off x="640080" y="6473952"/>
            <a:ext cx="5486400" cy="237744"/>
          </a:xfrm>
          <a:prstGeom prst="rect">
            <a:avLst/>
          </a:prstGeom>
          <a:noFill/>
          <a:ln/>
        </p:spPr>
        <p:txBody>
          <a:bodyPr wrap="square" lIns="0" tIns="0" rIns="0" bIns="0" rtlCol="0" anchor="ctr"/>
          <a:lstStyle/>
          <a:p>
            <a:pPr indent="0" marL="0">
              <a:buNone/>
            </a:pPr>
            <a:r>
              <a:rPr lang="en-US" sz="850" spc="160" kern="0" dirty="0">
                <a:solidFill>
                  <a:srgbClr val="6B8499"/>
                </a:solidFill>
                <a:latin typeface="Courier New" pitchFamily="34" charset="0"/>
                <a:ea typeface="Courier New" pitchFamily="34" charset="-122"/>
                <a:cs typeface="Courier New" pitchFamily="34" charset="-120"/>
              </a:rPr>
              <a:t>AI × CRE  ·  SESSION 06  ·  AUG 21, 2026</a:t>
            </a:r>
            <a:endParaRPr lang="en-US" sz="850" dirty="0"/>
          </a:p>
        </p:txBody>
      </p:sp>
      <p:sp>
        <p:nvSpPr>
          <p:cNvPr id="17" name="Text 15"/>
          <p:cNvSpPr/>
          <p:nvPr/>
        </p:nvSpPr>
        <p:spPr>
          <a:xfrm>
            <a:off x="10972800" y="6473952"/>
            <a:ext cx="548640" cy="237744"/>
          </a:xfrm>
          <a:prstGeom prst="rect">
            <a:avLst/>
          </a:prstGeom>
          <a:noFill/>
          <a:ln/>
        </p:spPr>
        <p:txBody>
          <a:bodyPr wrap="square" lIns="0" tIns="0" rIns="0" bIns="0" rtlCol="0" anchor="ctr"/>
          <a:lstStyle/>
          <a:p>
            <a:pPr algn="r" indent="0" marL="0">
              <a:buNone/>
            </a:pPr>
            <a:r>
              <a:rPr lang="en-US" sz="850" dirty="0">
                <a:solidFill>
                  <a:srgbClr val="6B8499"/>
                </a:solidFill>
                <a:latin typeface="Courier New" pitchFamily="34" charset="0"/>
                <a:ea typeface="Courier New" pitchFamily="34" charset="-122"/>
                <a:cs typeface="Courier New" pitchFamily="34" charset="-120"/>
              </a:rPr>
              <a:t>11</a:t>
            </a:r>
            <a:endParaRPr lang="en-US" sz="8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EAF2F7"/>
        </a:solidFill>
      </p:bgPr>
    </p:bg>
    <p:spTree>
      <p:nvGrpSpPr>
        <p:cNvPr id="1" name=""/>
        <p:cNvGrpSpPr/>
        <p:nvPr/>
      </p:nvGrpSpPr>
      <p:grpSpPr>
        <a:xfrm>
          <a:off x="0" y="0"/>
          <a:ext cx="0" cy="0"/>
          <a:chOff x="0" y="0"/>
          <a:chExt cx="0" cy="0"/>
        </a:xfrm>
      </p:grpSpPr>
      <p:sp>
        <p:nvSpPr>
          <p:cNvPr id="2" name="Text 0"/>
          <p:cNvSpPr/>
          <p:nvPr/>
        </p:nvSpPr>
        <p:spPr>
          <a:xfrm>
            <a:off x="640080" y="475488"/>
            <a:ext cx="10881360" cy="237744"/>
          </a:xfrm>
          <a:prstGeom prst="rect">
            <a:avLst/>
          </a:prstGeom>
          <a:noFill/>
          <a:ln/>
        </p:spPr>
        <p:txBody>
          <a:bodyPr wrap="square" lIns="0" tIns="0" rIns="0" bIns="0" rtlCol="0" anchor="ctr"/>
          <a:lstStyle/>
          <a:p>
            <a:pPr indent="0" marL="0">
              <a:buNone/>
            </a:pPr>
            <a:r>
              <a:rPr lang="en-US" sz="1100" b="1" spc="240" kern="0" dirty="0">
                <a:solidFill>
                  <a:srgbClr val="C2603F"/>
                </a:solidFill>
                <a:latin typeface="Courier New" pitchFamily="34" charset="0"/>
                <a:ea typeface="Courier New" pitchFamily="34" charset="-122"/>
                <a:cs typeface="Courier New" pitchFamily="34" charset="-120"/>
              </a:rPr>
              <a:t>09 · LIVE</a:t>
            </a:r>
            <a:endParaRPr lang="en-US" sz="1100" dirty="0"/>
          </a:p>
        </p:txBody>
      </p:sp>
      <p:sp>
        <p:nvSpPr>
          <p:cNvPr id="3" name="Text 1"/>
          <p:cNvSpPr/>
          <p:nvPr/>
        </p:nvSpPr>
        <p:spPr>
          <a:xfrm>
            <a:off x="640080" y="749808"/>
            <a:ext cx="10881360" cy="731520"/>
          </a:xfrm>
          <a:prstGeom prst="rect">
            <a:avLst/>
          </a:prstGeom>
          <a:noFill/>
          <a:ln/>
        </p:spPr>
        <p:txBody>
          <a:bodyPr wrap="square" lIns="0" tIns="0" rIns="0" bIns="0" rtlCol="0" anchor="ctr"/>
          <a:lstStyle/>
          <a:p>
            <a:pPr indent="0" marL="0">
              <a:lnSpc>
                <a:spcPts val="3600"/>
              </a:lnSpc>
              <a:buNone/>
            </a:pPr>
            <a:r>
              <a:rPr lang="en-US" sz="3400" b="1" dirty="0">
                <a:solidFill>
                  <a:srgbClr val="16304A"/>
                </a:solidFill>
                <a:latin typeface="Arial" pitchFamily="34" charset="0"/>
                <a:ea typeface="Arial" pitchFamily="34" charset="-122"/>
                <a:cs typeface="Arial" pitchFamily="34" charset="-120"/>
              </a:rPr>
              <a:t>Demo one: read the result set.</a:t>
            </a:r>
            <a:endParaRPr lang="en-US" sz="3400" dirty="0"/>
          </a:p>
        </p:txBody>
      </p:sp>
      <p:sp>
        <p:nvSpPr>
          <p:cNvPr id="4" name="Text 2"/>
          <p:cNvSpPr/>
          <p:nvPr/>
        </p:nvSpPr>
        <p:spPr>
          <a:xfrm>
            <a:off x="640080" y="1536192"/>
            <a:ext cx="9509760" cy="457200"/>
          </a:xfrm>
          <a:prstGeom prst="rect">
            <a:avLst/>
          </a:prstGeom>
          <a:noFill/>
          <a:ln/>
        </p:spPr>
        <p:txBody>
          <a:bodyPr wrap="square" lIns="0" tIns="0" rIns="0" bIns="0" rtlCol="0" anchor="t"/>
          <a:lstStyle/>
          <a:p>
            <a:pPr indent="0" marL="0">
              <a:lnSpc>
                <a:spcPts val="2000"/>
              </a:lnSpc>
              <a:buNone/>
            </a:pPr>
            <a:r>
              <a:rPr lang="en-US" sz="1500" dirty="0">
                <a:solidFill>
                  <a:srgbClr val="2C5475"/>
                </a:solidFill>
                <a:latin typeface="Calibri" pitchFamily="34" charset="0"/>
                <a:ea typeface="Calibri" pitchFamily="34" charset="-122"/>
                <a:cs typeface="Calibri" pitchFamily="34" charset="-120"/>
              </a:rPr>
              <a:t>Filters already set in the platform. Result list on screen. Now hand it over.</a:t>
            </a:r>
            <a:endParaRPr lang="en-US" sz="1500" dirty="0"/>
          </a:p>
        </p:txBody>
      </p:sp>
      <p:sp>
        <p:nvSpPr>
          <p:cNvPr id="5" name="Shape 3"/>
          <p:cNvSpPr/>
          <p:nvPr/>
        </p:nvSpPr>
        <p:spPr>
          <a:xfrm>
            <a:off x="640080" y="2697480"/>
            <a:ext cx="10881360" cy="1874520"/>
          </a:xfrm>
          <a:prstGeom prst="roundRect">
            <a:avLst>
              <a:gd name="adj" fmla="val 2439"/>
            </a:avLst>
          </a:prstGeom>
          <a:solidFill>
            <a:srgbClr val="16304A"/>
          </a:solidFill>
          <a:ln w="9525">
            <a:solidFill>
              <a:srgbClr val="16304A"/>
            </a:solidFill>
            <a:prstDash val="solid"/>
          </a:ln>
          <a:effectLst>
            <a:outerShdw sx="100000" sy="100000" kx="0" ky="0" algn="bl" rotWithShape="0" blurRad="177800" dist="38100" dir="5400000">
              <a:srgbClr val="16304A">
                <a:alpha val="10000"/>
              </a:srgbClr>
            </a:outerShdw>
          </a:effectLst>
        </p:spPr>
      </p:sp>
      <p:sp>
        <p:nvSpPr>
          <p:cNvPr id="6" name="Text 4"/>
          <p:cNvSpPr/>
          <p:nvPr/>
        </p:nvSpPr>
        <p:spPr>
          <a:xfrm>
            <a:off x="1005840" y="2871216"/>
            <a:ext cx="2743200" cy="274320"/>
          </a:xfrm>
          <a:prstGeom prst="rect">
            <a:avLst/>
          </a:prstGeom>
          <a:noFill/>
          <a:ln/>
        </p:spPr>
        <p:txBody>
          <a:bodyPr wrap="square" lIns="0" tIns="0" rIns="0" bIns="0" rtlCol="0" anchor="ctr"/>
          <a:lstStyle/>
          <a:p>
            <a:pPr indent="0" marL="0">
              <a:buNone/>
            </a:pPr>
            <a:r>
              <a:rPr lang="en-US" sz="1000" b="1" spc="200" kern="0" dirty="0">
                <a:solidFill>
                  <a:srgbClr val="D9694C"/>
                </a:solidFill>
                <a:latin typeface="Courier New" pitchFamily="34" charset="0"/>
                <a:ea typeface="Courier New" pitchFamily="34" charset="-122"/>
                <a:cs typeface="Courier New" pitchFamily="34" charset="-120"/>
              </a:rPr>
              <a:t>PROMPT</a:t>
            </a:r>
            <a:endParaRPr lang="en-US" sz="1000" dirty="0"/>
          </a:p>
        </p:txBody>
      </p:sp>
      <p:sp>
        <p:nvSpPr>
          <p:cNvPr id="7" name="Text 5"/>
          <p:cNvSpPr/>
          <p:nvPr/>
        </p:nvSpPr>
        <p:spPr>
          <a:xfrm>
            <a:off x="1005840" y="3218688"/>
            <a:ext cx="10149840" cy="1234440"/>
          </a:xfrm>
          <a:prstGeom prst="rect">
            <a:avLst/>
          </a:prstGeom>
          <a:noFill/>
          <a:ln/>
        </p:spPr>
        <p:txBody>
          <a:bodyPr wrap="square" lIns="0" tIns="0" rIns="0" bIns="0" rtlCol="0" anchor="t"/>
          <a:lstStyle/>
          <a:p>
            <a:pPr indent="0" marL="0">
              <a:lnSpc>
                <a:spcPts val="1900"/>
              </a:lnSpc>
              <a:buNone/>
            </a:pPr>
            <a:r>
              <a:rPr lang="en-US" sz="1250" dirty="0">
                <a:solidFill>
                  <a:srgbClr val="EAF2F7"/>
                </a:solidFill>
                <a:latin typeface="Courier New" pitchFamily="34" charset="0"/>
                <a:ea typeface="Courier New" pitchFamily="34" charset="-122"/>
                <a:cs typeface="Courier New" pitchFamily="34" charset="-120"/>
              </a:rPr>
              <a:t>Read the results list on the page I have open and give me a table, one row per company. Use the columns this page actually displays. Only include what is visible on this screen. Do not open individual records, do not navigate anywhere, and do not fill in anything the page does not show. If a field is blank here, leave it blank. Tell me how many rows you found and whether that matches the result count shown on the page.</a:t>
            </a:r>
            <a:endParaRPr lang="en-US" sz="1250" dirty="0"/>
          </a:p>
        </p:txBody>
      </p:sp>
      <p:sp>
        <p:nvSpPr>
          <p:cNvPr id="8" name="Shape 6"/>
          <p:cNvSpPr/>
          <p:nvPr/>
        </p:nvSpPr>
        <p:spPr>
          <a:xfrm>
            <a:off x="640080" y="4864608"/>
            <a:ext cx="3456432" cy="1188720"/>
          </a:xfrm>
          <a:prstGeom prst="roundRect">
            <a:avLst>
              <a:gd name="adj" fmla="val 3846"/>
            </a:avLst>
          </a:prstGeom>
          <a:solidFill>
            <a:srgbClr val="FFFFFF"/>
          </a:solidFill>
          <a:ln w="9525">
            <a:solidFill>
              <a:srgbClr val="D2E0EA"/>
            </a:solidFill>
            <a:prstDash val="solid"/>
          </a:ln>
          <a:effectLst>
            <a:outerShdw sx="100000" sy="100000" kx="0" ky="0" algn="bl" rotWithShape="0" blurRad="177800" dist="38100" dir="5400000">
              <a:srgbClr val="16304A">
                <a:alpha val="10000"/>
              </a:srgbClr>
            </a:outerShdw>
          </a:effectLst>
        </p:spPr>
      </p:sp>
      <p:sp>
        <p:nvSpPr>
          <p:cNvPr id="9" name="Text 7"/>
          <p:cNvSpPr/>
          <p:nvPr/>
        </p:nvSpPr>
        <p:spPr>
          <a:xfrm>
            <a:off x="877824" y="5010912"/>
            <a:ext cx="2980944" cy="329184"/>
          </a:xfrm>
          <a:prstGeom prst="rect">
            <a:avLst/>
          </a:prstGeom>
          <a:noFill/>
          <a:ln/>
        </p:spPr>
        <p:txBody>
          <a:bodyPr wrap="square" lIns="0" tIns="0" rIns="0" bIns="0" rtlCol="0" anchor="ctr"/>
          <a:lstStyle/>
          <a:p>
            <a:pPr indent="0" marL="0">
              <a:buNone/>
            </a:pPr>
            <a:r>
              <a:rPr lang="en-US" sz="1150" b="1" dirty="0">
                <a:solidFill>
                  <a:srgbClr val="C2603F"/>
                </a:solidFill>
                <a:latin typeface="Courier New" pitchFamily="34" charset="0"/>
                <a:ea typeface="Courier New" pitchFamily="34" charset="-122"/>
                <a:cs typeface="Courier New" pitchFamily="34" charset="-120"/>
              </a:rPr>
              <a:t>“Only what is visible”</a:t>
            </a:r>
            <a:endParaRPr lang="en-US" sz="1150" dirty="0"/>
          </a:p>
        </p:txBody>
      </p:sp>
      <p:sp>
        <p:nvSpPr>
          <p:cNvPr id="10" name="Text 8"/>
          <p:cNvSpPr/>
          <p:nvPr/>
        </p:nvSpPr>
        <p:spPr>
          <a:xfrm>
            <a:off x="877824" y="5376672"/>
            <a:ext cx="2980944" cy="603504"/>
          </a:xfrm>
          <a:prstGeom prst="rect">
            <a:avLst/>
          </a:prstGeom>
          <a:noFill/>
          <a:ln/>
        </p:spPr>
        <p:txBody>
          <a:bodyPr wrap="square" lIns="0" tIns="0" rIns="0" bIns="0" rtlCol="0" anchor="t"/>
          <a:lstStyle/>
          <a:p>
            <a:pPr indent="0" marL="0">
              <a:lnSpc>
                <a:spcPts val="1500"/>
              </a:lnSpc>
              <a:buNone/>
            </a:pPr>
            <a:r>
              <a:rPr lang="en-US" sz="1200" dirty="0">
                <a:solidFill>
                  <a:srgbClr val="2C5475"/>
                </a:solidFill>
                <a:latin typeface="Calibri" pitchFamily="34" charset="0"/>
                <a:ea typeface="Calibri" pitchFamily="34" charset="-122"/>
                <a:cs typeface="Calibri" pitchFamily="34" charset="-120"/>
              </a:rPr>
              <a:t>Stops it inventing a column your platform did not give you.</a:t>
            </a:r>
            <a:endParaRPr lang="en-US" sz="1200" dirty="0"/>
          </a:p>
        </p:txBody>
      </p:sp>
      <p:sp>
        <p:nvSpPr>
          <p:cNvPr id="11" name="Shape 9"/>
          <p:cNvSpPr/>
          <p:nvPr/>
        </p:nvSpPr>
        <p:spPr>
          <a:xfrm>
            <a:off x="4352544" y="4864608"/>
            <a:ext cx="3456432" cy="1188720"/>
          </a:xfrm>
          <a:prstGeom prst="roundRect">
            <a:avLst>
              <a:gd name="adj" fmla="val 3846"/>
            </a:avLst>
          </a:prstGeom>
          <a:solidFill>
            <a:srgbClr val="FFFFFF"/>
          </a:solidFill>
          <a:ln w="9525">
            <a:solidFill>
              <a:srgbClr val="D2E0EA"/>
            </a:solidFill>
            <a:prstDash val="solid"/>
          </a:ln>
          <a:effectLst>
            <a:outerShdw sx="100000" sy="100000" kx="0" ky="0" algn="bl" rotWithShape="0" blurRad="177800" dist="38100" dir="5400000">
              <a:srgbClr val="16304A">
                <a:alpha val="10000"/>
              </a:srgbClr>
            </a:outerShdw>
          </a:effectLst>
        </p:spPr>
      </p:sp>
      <p:sp>
        <p:nvSpPr>
          <p:cNvPr id="12" name="Text 10"/>
          <p:cNvSpPr/>
          <p:nvPr/>
        </p:nvSpPr>
        <p:spPr>
          <a:xfrm>
            <a:off x="4590288" y="5010912"/>
            <a:ext cx="2980944" cy="329184"/>
          </a:xfrm>
          <a:prstGeom prst="rect">
            <a:avLst/>
          </a:prstGeom>
          <a:noFill/>
          <a:ln/>
        </p:spPr>
        <p:txBody>
          <a:bodyPr wrap="square" lIns="0" tIns="0" rIns="0" bIns="0" rtlCol="0" anchor="ctr"/>
          <a:lstStyle/>
          <a:p>
            <a:pPr indent="0" marL="0">
              <a:buNone/>
            </a:pPr>
            <a:r>
              <a:rPr lang="en-US" sz="1150" b="1" dirty="0">
                <a:solidFill>
                  <a:srgbClr val="C2603F"/>
                </a:solidFill>
                <a:latin typeface="Courier New" pitchFamily="34" charset="0"/>
                <a:ea typeface="Courier New" pitchFamily="34" charset="-122"/>
                <a:cs typeface="Courier New" pitchFamily="34" charset="-120"/>
              </a:rPr>
              <a:t>“Do not open individual records”</a:t>
            </a:r>
            <a:endParaRPr lang="en-US" sz="1150" dirty="0"/>
          </a:p>
        </p:txBody>
      </p:sp>
      <p:sp>
        <p:nvSpPr>
          <p:cNvPr id="13" name="Text 11"/>
          <p:cNvSpPr/>
          <p:nvPr/>
        </p:nvSpPr>
        <p:spPr>
          <a:xfrm>
            <a:off x="4590288" y="5376672"/>
            <a:ext cx="2980944" cy="603504"/>
          </a:xfrm>
          <a:prstGeom prst="rect">
            <a:avLst/>
          </a:prstGeom>
          <a:noFill/>
          <a:ln/>
        </p:spPr>
        <p:txBody>
          <a:bodyPr wrap="square" lIns="0" tIns="0" rIns="0" bIns="0" rtlCol="0" anchor="t"/>
          <a:lstStyle/>
          <a:p>
            <a:pPr indent="0" marL="0">
              <a:lnSpc>
                <a:spcPts val="1500"/>
              </a:lnSpc>
              <a:buNone/>
            </a:pPr>
            <a:r>
              <a:rPr lang="en-US" sz="1200" dirty="0">
                <a:solidFill>
                  <a:srgbClr val="2C5475"/>
                </a:solidFill>
                <a:latin typeface="Calibri" pitchFamily="34" charset="0"/>
                <a:ea typeface="Calibri" pitchFamily="34" charset="-122"/>
                <a:cs typeface="Calibri" pitchFamily="34" charset="-120"/>
              </a:rPr>
              <a:t>Keeps you on one screen you were already looking at.</a:t>
            </a:r>
            <a:endParaRPr lang="en-US" sz="1200" dirty="0"/>
          </a:p>
        </p:txBody>
      </p:sp>
      <p:sp>
        <p:nvSpPr>
          <p:cNvPr id="14" name="Shape 12"/>
          <p:cNvSpPr/>
          <p:nvPr/>
        </p:nvSpPr>
        <p:spPr>
          <a:xfrm>
            <a:off x="8065008" y="4864608"/>
            <a:ext cx="3456432" cy="1188720"/>
          </a:xfrm>
          <a:prstGeom prst="roundRect">
            <a:avLst>
              <a:gd name="adj" fmla="val 3846"/>
            </a:avLst>
          </a:prstGeom>
          <a:solidFill>
            <a:srgbClr val="FFFFFF"/>
          </a:solidFill>
          <a:ln w="9525">
            <a:solidFill>
              <a:srgbClr val="D2E0EA"/>
            </a:solidFill>
            <a:prstDash val="solid"/>
          </a:ln>
          <a:effectLst>
            <a:outerShdw sx="100000" sy="100000" kx="0" ky="0" algn="bl" rotWithShape="0" blurRad="177800" dist="38100" dir="5400000">
              <a:srgbClr val="16304A">
                <a:alpha val="10000"/>
              </a:srgbClr>
            </a:outerShdw>
          </a:effectLst>
        </p:spPr>
      </p:sp>
      <p:sp>
        <p:nvSpPr>
          <p:cNvPr id="15" name="Text 13"/>
          <p:cNvSpPr/>
          <p:nvPr/>
        </p:nvSpPr>
        <p:spPr>
          <a:xfrm>
            <a:off x="8302752" y="5010912"/>
            <a:ext cx="2980944" cy="329184"/>
          </a:xfrm>
          <a:prstGeom prst="rect">
            <a:avLst/>
          </a:prstGeom>
          <a:noFill/>
          <a:ln/>
        </p:spPr>
        <p:txBody>
          <a:bodyPr wrap="square" lIns="0" tIns="0" rIns="0" bIns="0" rtlCol="0" anchor="ctr"/>
          <a:lstStyle/>
          <a:p>
            <a:pPr indent="0" marL="0">
              <a:buNone/>
            </a:pPr>
            <a:r>
              <a:rPr lang="en-US" sz="1150" b="1" dirty="0">
                <a:solidFill>
                  <a:srgbClr val="C2603F"/>
                </a:solidFill>
                <a:latin typeface="Courier New" pitchFamily="34" charset="0"/>
                <a:ea typeface="Courier New" pitchFamily="34" charset="-122"/>
                <a:cs typeface="Courier New" pitchFamily="34" charset="-120"/>
              </a:rPr>
              <a:t>“Tell me how many rows”</a:t>
            </a:r>
            <a:endParaRPr lang="en-US" sz="1150" dirty="0"/>
          </a:p>
        </p:txBody>
      </p:sp>
      <p:sp>
        <p:nvSpPr>
          <p:cNvPr id="16" name="Text 14"/>
          <p:cNvSpPr/>
          <p:nvPr/>
        </p:nvSpPr>
        <p:spPr>
          <a:xfrm>
            <a:off x="8302752" y="5376672"/>
            <a:ext cx="2980944" cy="603504"/>
          </a:xfrm>
          <a:prstGeom prst="rect">
            <a:avLst/>
          </a:prstGeom>
          <a:noFill/>
          <a:ln/>
        </p:spPr>
        <p:txBody>
          <a:bodyPr wrap="square" lIns="0" tIns="0" rIns="0" bIns="0" rtlCol="0" anchor="t"/>
          <a:lstStyle/>
          <a:p>
            <a:pPr indent="0" marL="0">
              <a:lnSpc>
                <a:spcPts val="1500"/>
              </a:lnSpc>
              <a:buNone/>
            </a:pPr>
            <a:r>
              <a:rPr lang="en-US" sz="1200" dirty="0">
                <a:solidFill>
                  <a:srgbClr val="2C5475"/>
                </a:solidFill>
                <a:latin typeface="Calibri" pitchFamily="34" charset="0"/>
                <a:ea typeface="Calibri" pitchFamily="34" charset="-122"/>
                <a:cs typeface="Calibri" pitchFamily="34" charset="-120"/>
              </a:rPr>
              <a:t>Makes it check its own work before you have to.</a:t>
            </a:r>
            <a:endParaRPr lang="en-US" sz="1200" dirty="0"/>
          </a:p>
        </p:txBody>
      </p:sp>
      <p:sp>
        <p:nvSpPr>
          <p:cNvPr id="17" name="Text 15"/>
          <p:cNvSpPr/>
          <p:nvPr/>
        </p:nvSpPr>
        <p:spPr>
          <a:xfrm>
            <a:off x="640080" y="6473952"/>
            <a:ext cx="5486400" cy="237744"/>
          </a:xfrm>
          <a:prstGeom prst="rect">
            <a:avLst/>
          </a:prstGeom>
          <a:noFill/>
          <a:ln/>
        </p:spPr>
        <p:txBody>
          <a:bodyPr wrap="square" lIns="0" tIns="0" rIns="0" bIns="0" rtlCol="0" anchor="ctr"/>
          <a:lstStyle/>
          <a:p>
            <a:pPr indent="0" marL="0">
              <a:buNone/>
            </a:pPr>
            <a:r>
              <a:rPr lang="en-US" sz="850" spc="160" kern="0" dirty="0">
                <a:solidFill>
                  <a:srgbClr val="6B8499"/>
                </a:solidFill>
                <a:latin typeface="Courier New" pitchFamily="34" charset="0"/>
                <a:ea typeface="Courier New" pitchFamily="34" charset="-122"/>
                <a:cs typeface="Courier New" pitchFamily="34" charset="-120"/>
              </a:rPr>
              <a:t>AI × CRE  ·  SESSION 06  ·  AUG 21, 2026</a:t>
            </a:r>
            <a:endParaRPr lang="en-US" sz="850" dirty="0"/>
          </a:p>
        </p:txBody>
      </p:sp>
      <p:sp>
        <p:nvSpPr>
          <p:cNvPr id="18" name="Text 16"/>
          <p:cNvSpPr/>
          <p:nvPr/>
        </p:nvSpPr>
        <p:spPr>
          <a:xfrm>
            <a:off x="10972800" y="6473952"/>
            <a:ext cx="548640" cy="237744"/>
          </a:xfrm>
          <a:prstGeom prst="rect">
            <a:avLst/>
          </a:prstGeom>
          <a:noFill/>
          <a:ln/>
        </p:spPr>
        <p:txBody>
          <a:bodyPr wrap="square" lIns="0" tIns="0" rIns="0" bIns="0" rtlCol="0" anchor="ctr"/>
          <a:lstStyle/>
          <a:p>
            <a:pPr algn="r" indent="0" marL="0">
              <a:buNone/>
            </a:pPr>
            <a:r>
              <a:rPr lang="en-US" sz="850" dirty="0">
                <a:solidFill>
                  <a:srgbClr val="6B8499"/>
                </a:solidFill>
                <a:latin typeface="Courier New" pitchFamily="34" charset="0"/>
                <a:ea typeface="Courier New" pitchFamily="34" charset="-122"/>
                <a:cs typeface="Courier New" pitchFamily="34" charset="-120"/>
              </a:rPr>
              <a:t>12</a:t>
            </a:r>
            <a:endParaRPr lang="en-US" sz="8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EAF2F7"/>
        </a:solidFill>
      </p:bgPr>
    </p:bg>
    <p:spTree>
      <p:nvGrpSpPr>
        <p:cNvPr id="1" name=""/>
        <p:cNvGrpSpPr/>
        <p:nvPr/>
      </p:nvGrpSpPr>
      <p:grpSpPr>
        <a:xfrm>
          <a:off x="0" y="0"/>
          <a:ext cx="0" cy="0"/>
          <a:chOff x="0" y="0"/>
          <a:chExt cx="0" cy="0"/>
        </a:xfrm>
      </p:grpSpPr>
      <p:sp>
        <p:nvSpPr>
          <p:cNvPr id="2" name="Text 0"/>
          <p:cNvSpPr/>
          <p:nvPr/>
        </p:nvSpPr>
        <p:spPr>
          <a:xfrm>
            <a:off x="640080" y="475488"/>
            <a:ext cx="10881360" cy="237744"/>
          </a:xfrm>
          <a:prstGeom prst="rect">
            <a:avLst/>
          </a:prstGeom>
          <a:noFill/>
          <a:ln/>
        </p:spPr>
        <p:txBody>
          <a:bodyPr wrap="square" lIns="0" tIns="0" rIns="0" bIns="0" rtlCol="0" anchor="ctr"/>
          <a:lstStyle/>
          <a:p>
            <a:pPr indent="0" marL="0">
              <a:buNone/>
            </a:pPr>
            <a:r>
              <a:rPr lang="en-US" sz="1100" b="1" spc="240" kern="0" dirty="0">
                <a:solidFill>
                  <a:srgbClr val="C2603F"/>
                </a:solidFill>
                <a:latin typeface="Courier New" pitchFamily="34" charset="0"/>
                <a:ea typeface="Courier New" pitchFamily="34" charset="-122"/>
                <a:cs typeface="Courier New" pitchFamily="34" charset="-120"/>
              </a:rPr>
              <a:t>10 · READING THE OUTPUT</a:t>
            </a:r>
            <a:endParaRPr lang="en-US" sz="1100" dirty="0"/>
          </a:p>
        </p:txBody>
      </p:sp>
      <p:sp>
        <p:nvSpPr>
          <p:cNvPr id="3" name="Text 1"/>
          <p:cNvSpPr/>
          <p:nvPr/>
        </p:nvSpPr>
        <p:spPr>
          <a:xfrm>
            <a:off x="640080" y="749808"/>
            <a:ext cx="8046720" cy="1005840"/>
          </a:xfrm>
          <a:prstGeom prst="rect">
            <a:avLst/>
          </a:prstGeom>
          <a:noFill/>
          <a:ln/>
        </p:spPr>
        <p:txBody>
          <a:bodyPr wrap="square" lIns="0" tIns="0" rIns="0" bIns="0" rtlCol="0" anchor="ctr"/>
          <a:lstStyle/>
          <a:p>
            <a:pPr indent="0" marL="0">
              <a:lnSpc>
                <a:spcPts val="4000"/>
              </a:lnSpc>
              <a:buNone/>
            </a:pPr>
            <a:r>
              <a:rPr lang="en-US" sz="3400" b="1" dirty="0">
                <a:solidFill>
                  <a:srgbClr val="16304A"/>
                </a:solidFill>
                <a:latin typeface="Arial" pitchFamily="34" charset="0"/>
                <a:ea typeface="Arial" pitchFamily="34" charset="-122"/>
                <a:cs typeface="Arial" pitchFamily="34" charset="-120"/>
              </a:rPr>
              <a:t>Check it before you</a:t>
            </a:r>
            <a:endParaRPr lang="en-US" sz="3400" dirty="0"/>
          </a:p>
          <a:p>
            <a:pPr indent="0" marL="0">
              <a:lnSpc>
                <a:spcPts val="4000"/>
              </a:lnSpc>
              <a:buNone/>
            </a:pPr>
            <a:r>
              <a:rPr lang="en-US" sz="3400" b="1" dirty="0">
                <a:solidFill>
                  <a:srgbClr val="16304A"/>
                </a:solidFill>
                <a:latin typeface="Arial" pitchFamily="34" charset="0"/>
                <a:ea typeface="Arial" pitchFamily="34" charset="-122"/>
                <a:cs typeface="Arial" pitchFamily="34" charset="-120"/>
              </a:rPr>
              <a:t>fall in love with it.</a:t>
            </a:r>
            <a:endParaRPr lang="en-US" sz="3400" dirty="0"/>
          </a:p>
        </p:txBody>
      </p:sp>
      <p:sp>
        <p:nvSpPr>
          <p:cNvPr id="4" name="Shape 2"/>
          <p:cNvSpPr/>
          <p:nvPr/>
        </p:nvSpPr>
        <p:spPr>
          <a:xfrm>
            <a:off x="640080" y="2331720"/>
            <a:ext cx="10881360" cy="749808"/>
          </a:xfrm>
          <a:prstGeom prst="roundRect">
            <a:avLst>
              <a:gd name="adj" fmla="val 6098"/>
            </a:avLst>
          </a:prstGeom>
          <a:solidFill>
            <a:srgbClr val="FFFFFF"/>
          </a:solidFill>
          <a:ln w="9525">
            <a:solidFill>
              <a:srgbClr val="D2E0EA"/>
            </a:solidFill>
            <a:prstDash val="solid"/>
          </a:ln>
          <a:effectLst>
            <a:outerShdw sx="100000" sy="100000" kx="0" ky="0" algn="bl" rotWithShape="0" blurRad="177800" dist="38100" dir="5400000">
              <a:srgbClr val="16304A">
                <a:alpha val="10000"/>
              </a:srgbClr>
            </a:outerShdw>
          </a:effectLst>
        </p:spPr>
      </p:sp>
      <p:sp>
        <p:nvSpPr>
          <p:cNvPr id="5" name="Shape 3"/>
          <p:cNvSpPr/>
          <p:nvPr/>
        </p:nvSpPr>
        <p:spPr>
          <a:xfrm>
            <a:off x="932688" y="2542032"/>
            <a:ext cx="329184" cy="329184"/>
          </a:xfrm>
          <a:prstGeom prst="ellipse">
            <a:avLst/>
          </a:prstGeom>
          <a:solidFill>
            <a:srgbClr val="D9694C"/>
          </a:solidFill>
          <a:ln w="12700">
            <a:solidFill>
              <a:srgbClr val="D9694C"/>
            </a:solidFill>
            <a:prstDash val="solid"/>
          </a:ln>
        </p:spPr>
      </p:sp>
      <p:sp>
        <p:nvSpPr>
          <p:cNvPr id="6" name="Text 4"/>
          <p:cNvSpPr/>
          <p:nvPr/>
        </p:nvSpPr>
        <p:spPr>
          <a:xfrm>
            <a:off x="932688" y="2542032"/>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a:t>
            </a:r>
            <a:endParaRPr lang="en-US" sz="1400" dirty="0"/>
          </a:p>
        </p:txBody>
      </p:sp>
      <p:sp>
        <p:nvSpPr>
          <p:cNvPr id="7" name="Text 5"/>
          <p:cNvSpPr/>
          <p:nvPr/>
        </p:nvSpPr>
        <p:spPr>
          <a:xfrm>
            <a:off x="1426464" y="2368296"/>
            <a:ext cx="4297680" cy="676656"/>
          </a:xfrm>
          <a:prstGeom prst="rect">
            <a:avLst/>
          </a:prstGeom>
          <a:noFill/>
          <a:ln/>
        </p:spPr>
        <p:txBody>
          <a:bodyPr wrap="square" lIns="0" tIns="0" rIns="0" bIns="0" rtlCol="0" anchor="ctr"/>
          <a:lstStyle/>
          <a:p>
            <a:pPr indent="0" marL="0">
              <a:buNone/>
            </a:pPr>
            <a:r>
              <a:rPr lang="en-US" sz="1450" b="1" dirty="0">
                <a:solidFill>
                  <a:srgbClr val="16304A"/>
                </a:solidFill>
                <a:latin typeface="Calibri" pitchFamily="34" charset="0"/>
                <a:ea typeface="Calibri" pitchFamily="34" charset="-122"/>
                <a:cs typeface="Calibri" pitchFamily="34" charset="-120"/>
              </a:rPr>
              <a:t>Row count matches the page</a:t>
            </a:r>
            <a:endParaRPr lang="en-US" sz="1450" dirty="0"/>
          </a:p>
        </p:txBody>
      </p:sp>
      <p:sp>
        <p:nvSpPr>
          <p:cNvPr id="8" name="Text 6"/>
          <p:cNvSpPr/>
          <p:nvPr/>
        </p:nvSpPr>
        <p:spPr>
          <a:xfrm>
            <a:off x="5870448" y="2368296"/>
            <a:ext cx="5376672" cy="676656"/>
          </a:xfrm>
          <a:prstGeom prst="rect">
            <a:avLst/>
          </a:prstGeom>
          <a:noFill/>
          <a:ln/>
        </p:spPr>
        <p:txBody>
          <a:bodyPr wrap="square" lIns="0" tIns="0" rIns="0" bIns="0" rtlCol="0" anchor="ctr"/>
          <a:lstStyle/>
          <a:p>
            <a:pPr indent="0" marL="0">
              <a:lnSpc>
                <a:spcPts val="1700"/>
              </a:lnSpc>
              <a:buNone/>
            </a:pPr>
            <a:r>
              <a:rPr lang="en-US" sz="1300" dirty="0">
                <a:solidFill>
                  <a:srgbClr val="2C5475"/>
                </a:solidFill>
                <a:latin typeface="Calibri" pitchFamily="34" charset="0"/>
                <a:ea typeface="Calibri" pitchFamily="34" charset="-122"/>
                <a:cs typeface="Calibri" pitchFamily="34" charset="-120"/>
              </a:rPr>
              <a:t>If the platform said 34 results and you got 27, ask which seven and why.</a:t>
            </a:r>
            <a:endParaRPr lang="en-US" sz="1300" dirty="0"/>
          </a:p>
        </p:txBody>
      </p:sp>
      <p:sp>
        <p:nvSpPr>
          <p:cNvPr id="9" name="Shape 7"/>
          <p:cNvSpPr/>
          <p:nvPr/>
        </p:nvSpPr>
        <p:spPr>
          <a:xfrm>
            <a:off x="640080" y="3172968"/>
            <a:ext cx="10881360" cy="749808"/>
          </a:xfrm>
          <a:prstGeom prst="roundRect">
            <a:avLst>
              <a:gd name="adj" fmla="val 6098"/>
            </a:avLst>
          </a:prstGeom>
          <a:solidFill>
            <a:srgbClr val="D9E7F0"/>
          </a:solidFill>
          <a:ln w="9525">
            <a:solidFill>
              <a:srgbClr val="D2E0EA"/>
            </a:solidFill>
            <a:prstDash val="solid"/>
          </a:ln>
          <a:effectLst>
            <a:outerShdw sx="100000" sy="100000" kx="0" ky="0" algn="bl" rotWithShape="0" blurRad="177800" dist="38100" dir="5400000">
              <a:srgbClr val="16304A">
                <a:alpha val="10000"/>
              </a:srgbClr>
            </a:outerShdw>
          </a:effectLst>
        </p:spPr>
      </p:sp>
      <p:sp>
        <p:nvSpPr>
          <p:cNvPr id="10" name="Shape 8"/>
          <p:cNvSpPr/>
          <p:nvPr/>
        </p:nvSpPr>
        <p:spPr>
          <a:xfrm>
            <a:off x="932688" y="3383280"/>
            <a:ext cx="329184" cy="329184"/>
          </a:xfrm>
          <a:prstGeom prst="ellipse">
            <a:avLst/>
          </a:prstGeom>
          <a:solidFill>
            <a:srgbClr val="D9694C"/>
          </a:solidFill>
          <a:ln w="12700">
            <a:solidFill>
              <a:srgbClr val="D9694C"/>
            </a:solidFill>
            <a:prstDash val="solid"/>
          </a:ln>
        </p:spPr>
      </p:sp>
      <p:sp>
        <p:nvSpPr>
          <p:cNvPr id="11" name="Text 9"/>
          <p:cNvSpPr/>
          <p:nvPr/>
        </p:nvSpPr>
        <p:spPr>
          <a:xfrm>
            <a:off x="932688" y="3383280"/>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a:t>
            </a:r>
            <a:endParaRPr lang="en-US" sz="1400" dirty="0"/>
          </a:p>
        </p:txBody>
      </p:sp>
      <p:sp>
        <p:nvSpPr>
          <p:cNvPr id="12" name="Text 10"/>
          <p:cNvSpPr/>
          <p:nvPr/>
        </p:nvSpPr>
        <p:spPr>
          <a:xfrm>
            <a:off x="1426464" y="3209544"/>
            <a:ext cx="4297680" cy="676656"/>
          </a:xfrm>
          <a:prstGeom prst="rect">
            <a:avLst/>
          </a:prstGeom>
          <a:noFill/>
          <a:ln/>
        </p:spPr>
        <p:txBody>
          <a:bodyPr wrap="square" lIns="0" tIns="0" rIns="0" bIns="0" rtlCol="0" anchor="ctr"/>
          <a:lstStyle/>
          <a:p>
            <a:pPr indent="0" marL="0">
              <a:buNone/>
            </a:pPr>
            <a:r>
              <a:rPr lang="en-US" sz="1450" b="1" dirty="0">
                <a:solidFill>
                  <a:srgbClr val="16304A"/>
                </a:solidFill>
                <a:latin typeface="Calibri" pitchFamily="34" charset="0"/>
                <a:ea typeface="Calibri" pitchFamily="34" charset="-122"/>
                <a:cs typeface="Calibri" pitchFamily="34" charset="-120"/>
              </a:rPr>
              <a:t>Blanks are actually blank</a:t>
            </a:r>
            <a:endParaRPr lang="en-US" sz="1450" dirty="0"/>
          </a:p>
        </p:txBody>
      </p:sp>
      <p:sp>
        <p:nvSpPr>
          <p:cNvPr id="13" name="Text 11"/>
          <p:cNvSpPr/>
          <p:nvPr/>
        </p:nvSpPr>
        <p:spPr>
          <a:xfrm>
            <a:off x="5870448" y="3209544"/>
            <a:ext cx="5376672" cy="676656"/>
          </a:xfrm>
          <a:prstGeom prst="rect">
            <a:avLst/>
          </a:prstGeom>
          <a:noFill/>
          <a:ln/>
        </p:spPr>
        <p:txBody>
          <a:bodyPr wrap="square" lIns="0" tIns="0" rIns="0" bIns="0" rtlCol="0" anchor="ctr"/>
          <a:lstStyle/>
          <a:p>
            <a:pPr indent="0" marL="0">
              <a:lnSpc>
                <a:spcPts val="1700"/>
              </a:lnSpc>
              <a:buNone/>
            </a:pPr>
            <a:r>
              <a:rPr lang="en-US" sz="1300" dirty="0">
                <a:solidFill>
                  <a:srgbClr val="2C5475"/>
                </a:solidFill>
                <a:latin typeface="Calibri" pitchFamily="34" charset="0"/>
                <a:ea typeface="Calibri" pitchFamily="34" charset="-122"/>
                <a:cs typeface="Calibri" pitchFamily="34" charset="-120"/>
              </a:rPr>
              <a:t>A field the platform never showed should be empty, not plausibly filled in.</a:t>
            </a:r>
            <a:endParaRPr lang="en-US" sz="1300" dirty="0"/>
          </a:p>
        </p:txBody>
      </p:sp>
      <p:sp>
        <p:nvSpPr>
          <p:cNvPr id="14" name="Shape 12"/>
          <p:cNvSpPr/>
          <p:nvPr/>
        </p:nvSpPr>
        <p:spPr>
          <a:xfrm>
            <a:off x="640080" y="4014216"/>
            <a:ext cx="10881360" cy="749808"/>
          </a:xfrm>
          <a:prstGeom prst="roundRect">
            <a:avLst>
              <a:gd name="adj" fmla="val 6098"/>
            </a:avLst>
          </a:prstGeom>
          <a:solidFill>
            <a:srgbClr val="FFFFFF"/>
          </a:solidFill>
          <a:ln w="9525">
            <a:solidFill>
              <a:srgbClr val="D2E0EA"/>
            </a:solidFill>
            <a:prstDash val="solid"/>
          </a:ln>
          <a:effectLst>
            <a:outerShdw sx="100000" sy="100000" kx="0" ky="0" algn="bl" rotWithShape="0" blurRad="177800" dist="38100" dir="5400000">
              <a:srgbClr val="16304A">
                <a:alpha val="10000"/>
              </a:srgbClr>
            </a:outerShdw>
          </a:effectLst>
        </p:spPr>
      </p:sp>
      <p:sp>
        <p:nvSpPr>
          <p:cNvPr id="15" name="Shape 13"/>
          <p:cNvSpPr/>
          <p:nvPr/>
        </p:nvSpPr>
        <p:spPr>
          <a:xfrm>
            <a:off x="932688" y="4224528"/>
            <a:ext cx="329184" cy="329184"/>
          </a:xfrm>
          <a:prstGeom prst="ellipse">
            <a:avLst/>
          </a:prstGeom>
          <a:solidFill>
            <a:srgbClr val="D9694C"/>
          </a:solidFill>
          <a:ln w="12700">
            <a:solidFill>
              <a:srgbClr val="D9694C"/>
            </a:solidFill>
            <a:prstDash val="solid"/>
          </a:ln>
        </p:spPr>
      </p:sp>
      <p:sp>
        <p:nvSpPr>
          <p:cNvPr id="16" name="Text 14"/>
          <p:cNvSpPr/>
          <p:nvPr/>
        </p:nvSpPr>
        <p:spPr>
          <a:xfrm>
            <a:off x="932688" y="422452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a:t>
            </a:r>
            <a:endParaRPr lang="en-US" sz="1400" dirty="0"/>
          </a:p>
        </p:txBody>
      </p:sp>
      <p:sp>
        <p:nvSpPr>
          <p:cNvPr id="17" name="Text 15"/>
          <p:cNvSpPr/>
          <p:nvPr/>
        </p:nvSpPr>
        <p:spPr>
          <a:xfrm>
            <a:off x="1426464" y="4050792"/>
            <a:ext cx="4297680" cy="676656"/>
          </a:xfrm>
          <a:prstGeom prst="rect">
            <a:avLst/>
          </a:prstGeom>
          <a:noFill/>
          <a:ln/>
        </p:spPr>
        <p:txBody>
          <a:bodyPr wrap="square" lIns="0" tIns="0" rIns="0" bIns="0" rtlCol="0" anchor="ctr"/>
          <a:lstStyle/>
          <a:p>
            <a:pPr indent="0" marL="0">
              <a:buNone/>
            </a:pPr>
            <a:r>
              <a:rPr lang="en-US" sz="1450" b="1" dirty="0">
                <a:solidFill>
                  <a:srgbClr val="16304A"/>
                </a:solidFill>
                <a:latin typeface="Calibri" pitchFamily="34" charset="0"/>
                <a:ea typeface="Calibri" pitchFamily="34" charset="-122"/>
                <a:cs typeface="Calibri" pitchFamily="34" charset="-120"/>
              </a:rPr>
              <a:t>Spot-check three at random</a:t>
            </a:r>
            <a:endParaRPr lang="en-US" sz="1450" dirty="0"/>
          </a:p>
        </p:txBody>
      </p:sp>
      <p:sp>
        <p:nvSpPr>
          <p:cNvPr id="18" name="Text 16"/>
          <p:cNvSpPr/>
          <p:nvPr/>
        </p:nvSpPr>
        <p:spPr>
          <a:xfrm>
            <a:off x="5870448" y="4050792"/>
            <a:ext cx="5376672" cy="676656"/>
          </a:xfrm>
          <a:prstGeom prst="rect">
            <a:avLst/>
          </a:prstGeom>
          <a:noFill/>
          <a:ln/>
        </p:spPr>
        <p:txBody>
          <a:bodyPr wrap="square" lIns="0" tIns="0" rIns="0" bIns="0" rtlCol="0" anchor="ctr"/>
          <a:lstStyle/>
          <a:p>
            <a:pPr indent="0" marL="0">
              <a:lnSpc>
                <a:spcPts val="1700"/>
              </a:lnSpc>
              <a:buNone/>
            </a:pPr>
            <a:r>
              <a:rPr lang="en-US" sz="1300" dirty="0">
                <a:solidFill>
                  <a:srgbClr val="2C5475"/>
                </a:solidFill>
                <a:latin typeface="Calibri" pitchFamily="34" charset="0"/>
                <a:ea typeface="Calibri" pitchFamily="34" charset="-122"/>
                <a:cs typeface="Calibri" pitchFamily="34" charset="-120"/>
              </a:rPr>
              <a:t>Pick three rows, find them on screen, confirm. Thirty seconds, every time.</a:t>
            </a:r>
            <a:endParaRPr lang="en-US" sz="1300" dirty="0"/>
          </a:p>
        </p:txBody>
      </p:sp>
      <p:sp>
        <p:nvSpPr>
          <p:cNvPr id="19" name="Shape 17"/>
          <p:cNvSpPr/>
          <p:nvPr/>
        </p:nvSpPr>
        <p:spPr>
          <a:xfrm>
            <a:off x="640080" y="4855464"/>
            <a:ext cx="10881360" cy="749808"/>
          </a:xfrm>
          <a:prstGeom prst="roundRect">
            <a:avLst>
              <a:gd name="adj" fmla="val 6098"/>
            </a:avLst>
          </a:prstGeom>
          <a:solidFill>
            <a:srgbClr val="D9E7F0"/>
          </a:solidFill>
          <a:ln w="9525">
            <a:solidFill>
              <a:srgbClr val="D2E0EA"/>
            </a:solidFill>
            <a:prstDash val="solid"/>
          </a:ln>
          <a:effectLst>
            <a:outerShdw sx="100000" sy="100000" kx="0" ky="0" algn="bl" rotWithShape="0" blurRad="177800" dist="38100" dir="5400000">
              <a:srgbClr val="16304A">
                <a:alpha val="10000"/>
              </a:srgbClr>
            </a:outerShdw>
          </a:effectLst>
        </p:spPr>
      </p:sp>
      <p:sp>
        <p:nvSpPr>
          <p:cNvPr id="20" name="Shape 18"/>
          <p:cNvSpPr/>
          <p:nvPr/>
        </p:nvSpPr>
        <p:spPr>
          <a:xfrm>
            <a:off x="932688" y="5065776"/>
            <a:ext cx="329184" cy="329184"/>
          </a:xfrm>
          <a:prstGeom prst="ellipse">
            <a:avLst/>
          </a:prstGeom>
          <a:solidFill>
            <a:srgbClr val="D9694C"/>
          </a:solidFill>
          <a:ln w="12700">
            <a:solidFill>
              <a:srgbClr val="D9694C"/>
            </a:solidFill>
            <a:prstDash val="solid"/>
          </a:ln>
        </p:spPr>
      </p:sp>
      <p:sp>
        <p:nvSpPr>
          <p:cNvPr id="21" name="Text 19"/>
          <p:cNvSpPr/>
          <p:nvPr/>
        </p:nvSpPr>
        <p:spPr>
          <a:xfrm>
            <a:off x="932688" y="5065776"/>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a:t>
            </a:r>
            <a:endParaRPr lang="en-US" sz="1400" dirty="0"/>
          </a:p>
        </p:txBody>
      </p:sp>
      <p:sp>
        <p:nvSpPr>
          <p:cNvPr id="22" name="Text 20"/>
          <p:cNvSpPr/>
          <p:nvPr/>
        </p:nvSpPr>
        <p:spPr>
          <a:xfrm>
            <a:off x="1426464" y="4892040"/>
            <a:ext cx="4297680" cy="676656"/>
          </a:xfrm>
          <a:prstGeom prst="rect">
            <a:avLst/>
          </a:prstGeom>
          <a:noFill/>
          <a:ln/>
        </p:spPr>
        <p:txBody>
          <a:bodyPr wrap="square" lIns="0" tIns="0" rIns="0" bIns="0" rtlCol="0" anchor="ctr"/>
          <a:lstStyle/>
          <a:p>
            <a:pPr indent="0" marL="0">
              <a:buNone/>
            </a:pPr>
            <a:r>
              <a:rPr lang="en-US" sz="1450" b="1" dirty="0">
                <a:solidFill>
                  <a:srgbClr val="16304A"/>
                </a:solidFill>
                <a:latin typeface="Calibri" pitchFamily="34" charset="0"/>
                <a:ea typeface="Calibri" pitchFamily="34" charset="-122"/>
                <a:cs typeface="Calibri" pitchFamily="34" charset="-120"/>
              </a:rPr>
              <a:t>Columns are the ones you asked for</a:t>
            </a:r>
            <a:endParaRPr lang="en-US" sz="1450" dirty="0"/>
          </a:p>
        </p:txBody>
      </p:sp>
      <p:sp>
        <p:nvSpPr>
          <p:cNvPr id="23" name="Text 21"/>
          <p:cNvSpPr/>
          <p:nvPr/>
        </p:nvSpPr>
        <p:spPr>
          <a:xfrm>
            <a:off x="5870448" y="4892040"/>
            <a:ext cx="5376672" cy="676656"/>
          </a:xfrm>
          <a:prstGeom prst="rect">
            <a:avLst/>
          </a:prstGeom>
          <a:noFill/>
          <a:ln/>
        </p:spPr>
        <p:txBody>
          <a:bodyPr wrap="square" lIns="0" tIns="0" rIns="0" bIns="0" rtlCol="0" anchor="ctr"/>
          <a:lstStyle/>
          <a:p>
            <a:pPr indent="0" marL="0">
              <a:lnSpc>
                <a:spcPts val="1700"/>
              </a:lnSpc>
              <a:buNone/>
            </a:pPr>
            <a:r>
              <a:rPr lang="en-US" sz="1300" dirty="0">
                <a:solidFill>
                  <a:srgbClr val="2C5475"/>
                </a:solidFill>
                <a:latin typeface="Calibri" pitchFamily="34" charset="0"/>
                <a:ea typeface="Calibri" pitchFamily="34" charset="-122"/>
                <a:cs typeface="Calibri" pitchFamily="34" charset="-120"/>
              </a:rPr>
              <a:t>A helpful extra column is still a column you now have to verify.</a:t>
            </a:r>
            <a:endParaRPr lang="en-US" sz="1300" dirty="0"/>
          </a:p>
        </p:txBody>
      </p:sp>
      <p:sp>
        <p:nvSpPr>
          <p:cNvPr id="24" name="Text 22"/>
          <p:cNvSpPr/>
          <p:nvPr/>
        </p:nvSpPr>
        <p:spPr>
          <a:xfrm>
            <a:off x="640080" y="5879592"/>
            <a:ext cx="10881360" cy="329184"/>
          </a:xfrm>
          <a:prstGeom prst="rect">
            <a:avLst/>
          </a:prstGeom>
          <a:noFill/>
          <a:ln/>
        </p:spPr>
        <p:txBody>
          <a:bodyPr wrap="square" lIns="0" tIns="0" rIns="0" bIns="0" rtlCol="0" anchor="ctr"/>
          <a:lstStyle/>
          <a:p>
            <a:pPr indent="0" marL="0">
              <a:buNone/>
            </a:pPr>
            <a:r>
              <a:rPr lang="en-US" sz="1550" b="1" dirty="0">
                <a:solidFill>
                  <a:srgbClr val="C2603F"/>
                </a:solidFill>
                <a:latin typeface="Arial" pitchFamily="34" charset="0"/>
                <a:ea typeface="Arial" pitchFamily="34" charset="-122"/>
                <a:cs typeface="Arial" pitchFamily="34" charset="-120"/>
              </a:rPr>
              <a:t>Thirty seconds of checking here saves an hour of calling the wrong people later.</a:t>
            </a:r>
            <a:endParaRPr lang="en-US" sz="1550" dirty="0"/>
          </a:p>
        </p:txBody>
      </p:sp>
      <p:sp>
        <p:nvSpPr>
          <p:cNvPr id="25" name="Text 23"/>
          <p:cNvSpPr/>
          <p:nvPr/>
        </p:nvSpPr>
        <p:spPr>
          <a:xfrm>
            <a:off x="640080" y="6473952"/>
            <a:ext cx="5486400" cy="237744"/>
          </a:xfrm>
          <a:prstGeom prst="rect">
            <a:avLst/>
          </a:prstGeom>
          <a:noFill/>
          <a:ln/>
        </p:spPr>
        <p:txBody>
          <a:bodyPr wrap="square" lIns="0" tIns="0" rIns="0" bIns="0" rtlCol="0" anchor="ctr"/>
          <a:lstStyle/>
          <a:p>
            <a:pPr indent="0" marL="0">
              <a:buNone/>
            </a:pPr>
            <a:r>
              <a:rPr lang="en-US" sz="850" spc="160" kern="0" dirty="0">
                <a:solidFill>
                  <a:srgbClr val="6B8499"/>
                </a:solidFill>
                <a:latin typeface="Courier New" pitchFamily="34" charset="0"/>
                <a:ea typeface="Courier New" pitchFamily="34" charset="-122"/>
                <a:cs typeface="Courier New" pitchFamily="34" charset="-120"/>
              </a:rPr>
              <a:t>AI × CRE  ·  SESSION 06  ·  AUG 21, 2026</a:t>
            </a:r>
            <a:endParaRPr lang="en-US" sz="850" dirty="0"/>
          </a:p>
        </p:txBody>
      </p:sp>
      <p:sp>
        <p:nvSpPr>
          <p:cNvPr id="26" name="Text 24"/>
          <p:cNvSpPr/>
          <p:nvPr/>
        </p:nvSpPr>
        <p:spPr>
          <a:xfrm>
            <a:off x="10972800" y="6473952"/>
            <a:ext cx="548640" cy="237744"/>
          </a:xfrm>
          <a:prstGeom prst="rect">
            <a:avLst/>
          </a:prstGeom>
          <a:noFill/>
          <a:ln/>
        </p:spPr>
        <p:txBody>
          <a:bodyPr wrap="square" lIns="0" tIns="0" rIns="0" bIns="0" rtlCol="0" anchor="ctr"/>
          <a:lstStyle/>
          <a:p>
            <a:pPr algn="r" indent="0" marL="0">
              <a:buNone/>
            </a:pPr>
            <a:r>
              <a:rPr lang="en-US" sz="850" dirty="0">
                <a:solidFill>
                  <a:srgbClr val="6B8499"/>
                </a:solidFill>
                <a:latin typeface="Courier New" pitchFamily="34" charset="0"/>
                <a:ea typeface="Courier New" pitchFamily="34" charset="-122"/>
                <a:cs typeface="Courier New" pitchFamily="34" charset="-120"/>
              </a:rPr>
              <a:t>13</a:t>
            </a:r>
            <a:endParaRPr lang="en-US" sz="85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16304A"/>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40080" y="2286000"/>
            <a:ext cx="1371600" cy="1371600"/>
          </a:xfrm>
          <a:prstGeom prst="rect">
            <a:avLst/>
          </a:prstGeom>
        </p:spPr>
      </p:pic>
      <p:sp>
        <p:nvSpPr>
          <p:cNvPr id="3" name="Text 0"/>
          <p:cNvSpPr/>
          <p:nvPr/>
        </p:nvSpPr>
        <p:spPr>
          <a:xfrm>
            <a:off x="2331720" y="2395728"/>
            <a:ext cx="5486400" cy="274320"/>
          </a:xfrm>
          <a:prstGeom prst="rect">
            <a:avLst/>
          </a:prstGeom>
          <a:noFill/>
          <a:ln/>
        </p:spPr>
        <p:txBody>
          <a:bodyPr wrap="square" lIns="0" tIns="0" rIns="0" bIns="0" rtlCol="0" anchor="ctr"/>
          <a:lstStyle/>
          <a:p>
            <a:pPr indent="0" marL="0">
              <a:buNone/>
            </a:pPr>
            <a:r>
              <a:rPr lang="en-US" sz="1200" b="1" spc="280" kern="0" dirty="0">
                <a:solidFill>
                  <a:srgbClr val="D9694C"/>
                </a:solidFill>
                <a:latin typeface="Courier New" pitchFamily="34" charset="0"/>
                <a:ea typeface="Courier New" pitchFamily="34" charset="-122"/>
                <a:cs typeface="Courier New" pitchFamily="34" charset="-120"/>
              </a:rPr>
              <a:t>PART THREE</a:t>
            </a:r>
            <a:endParaRPr lang="en-US" sz="1200" dirty="0"/>
          </a:p>
        </p:txBody>
      </p:sp>
      <p:sp>
        <p:nvSpPr>
          <p:cNvPr id="4" name="Text 1"/>
          <p:cNvSpPr/>
          <p:nvPr/>
        </p:nvSpPr>
        <p:spPr>
          <a:xfrm>
            <a:off x="2331720" y="2743200"/>
            <a:ext cx="9144000" cy="1005840"/>
          </a:xfrm>
          <a:prstGeom prst="rect">
            <a:avLst/>
          </a:prstGeom>
          <a:noFill/>
          <a:ln/>
        </p:spPr>
        <p:txBody>
          <a:bodyPr wrap="square" lIns="0" tIns="0" rIns="0" bIns="0" rtlCol="0" anchor="ctr"/>
          <a:lstStyle/>
          <a:p>
            <a:pPr indent="0" marL="0">
              <a:buNone/>
            </a:pPr>
            <a:r>
              <a:rPr lang="en-US" sz="4600" b="1" dirty="0">
                <a:solidFill>
                  <a:srgbClr val="EAF2F7"/>
                </a:solidFill>
                <a:latin typeface="Arial" pitchFamily="34" charset="0"/>
                <a:ea typeface="Arial" pitchFamily="34" charset="-122"/>
                <a:cs typeface="Arial" pitchFamily="34" charset="-120"/>
              </a:rPr>
              <a:t>Company research</a:t>
            </a:r>
            <a:endParaRPr lang="en-US" sz="4600" dirty="0"/>
          </a:p>
        </p:txBody>
      </p:sp>
      <p:sp>
        <p:nvSpPr>
          <p:cNvPr id="5" name="Text 2"/>
          <p:cNvSpPr/>
          <p:nvPr/>
        </p:nvSpPr>
        <p:spPr>
          <a:xfrm>
            <a:off x="2331720" y="3840480"/>
            <a:ext cx="7863840" cy="548640"/>
          </a:xfrm>
          <a:prstGeom prst="rect">
            <a:avLst/>
          </a:prstGeom>
          <a:noFill/>
          <a:ln/>
        </p:spPr>
        <p:txBody>
          <a:bodyPr wrap="square" lIns="0" tIns="0" rIns="0" bIns="0" rtlCol="0" anchor="t"/>
          <a:lstStyle/>
          <a:p>
            <a:pPr indent="0" marL="0">
              <a:lnSpc>
                <a:spcPts val="2100"/>
              </a:lnSpc>
              <a:buNone/>
            </a:pPr>
            <a:r>
              <a:rPr lang="en-US" sz="1500" dirty="0">
                <a:solidFill>
                  <a:srgbClr val="9FC0D8"/>
                </a:solidFill>
                <a:latin typeface="Calibri" pitchFamily="34" charset="0"/>
                <a:ea typeface="Calibri" pitchFamily="34" charset="-122"/>
                <a:cs typeface="Calibri" pitchFamily="34" charset="-120"/>
              </a:rPr>
              <a:t>The part that used to eat your evenings. This is where the hour actually gets paid back.</a:t>
            </a:r>
            <a:endParaRPr lang="en-US" sz="15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EAF2F7"/>
        </a:solidFill>
      </p:bgPr>
    </p:bg>
    <p:spTree>
      <p:nvGrpSpPr>
        <p:cNvPr id="1" name=""/>
        <p:cNvGrpSpPr/>
        <p:nvPr/>
      </p:nvGrpSpPr>
      <p:grpSpPr>
        <a:xfrm>
          <a:off x="0" y="0"/>
          <a:ext cx="0" cy="0"/>
          <a:chOff x="0" y="0"/>
          <a:chExt cx="0" cy="0"/>
        </a:xfrm>
      </p:grpSpPr>
      <p:sp>
        <p:nvSpPr>
          <p:cNvPr id="2" name="Text 0"/>
          <p:cNvSpPr/>
          <p:nvPr/>
        </p:nvSpPr>
        <p:spPr>
          <a:xfrm>
            <a:off x="640080" y="475488"/>
            <a:ext cx="10881360" cy="237744"/>
          </a:xfrm>
          <a:prstGeom prst="rect">
            <a:avLst/>
          </a:prstGeom>
          <a:noFill/>
          <a:ln/>
        </p:spPr>
        <p:txBody>
          <a:bodyPr wrap="square" lIns="0" tIns="0" rIns="0" bIns="0" rtlCol="0" anchor="ctr"/>
          <a:lstStyle/>
          <a:p>
            <a:pPr indent="0" marL="0">
              <a:buNone/>
            </a:pPr>
            <a:r>
              <a:rPr lang="en-US" sz="1100" b="1" spc="240" kern="0" dirty="0">
                <a:solidFill>
                  <a:srgbClr val="C2603F"/>
                </a:solidFill>
                <a:latin typeface="Courier New" pitchFamily="34" charset="0"/>
                <a:ea typeface="Courier New" pitchFamily="34" charset="-122"/>
                <a:cs typeface="Courier New" pitchFamily="34" charset="-120"/>
              </a:rPr>
              <a:t>11 · THE GAP</a:t>
            </a:r>
            <a:endParaRPr lang="en-US" sz="1100" dirty="0"/>
          </a:p>
        </p:txBody>
      </p:sp>
      <p:sp>
        <p:nvSpPr>
          <p:cNvPr id="3" name="Text 1"/>
          <p:cNvSpPr/>
          <p:nvPr/>
        </p:nvSpPr>
        <p:spPr>
          <a:xfrm>
            <a:off x="640080" y="749808"/>
            <a:ext cx="9509760" cy="1005840"/>
          </a:xfrm>
          <a:prstGeom prst="rect">
            <a:avLst/>
          </a:prstGeom>
          <a:noFill/>
          <a:ln/>
        </p:spPr>
        <p:txBody>
          <a:bodyPr wrap="square" lIns="0" tIns="0" rIns="0" bIns="0" rtlCol="0" anchor="ctr"/>
          <a:lstStyle/>
          <a:p>
            <a:pPr indent="0" marL="0">
              <a:lnSpc>
                <a:spcPts val="4000"/>
              </a:lnSpc>
              <a:buNone/>
            </a:pPr>
            <a:r>
              <a:rPr lang="en-US" sz="3400" b="1" dirty="0">
                <a:solidFill>
                  <a:srgbClr val="16304A"/>
                </a:solidFill>
                <a:latin typeface="Arial" pitchFamily="34" charset="0"/>
                <a:ea typeface="Arial" pitchFamily="34" charset="-122"/>
                <a:cs typeface="Arial" pitchFamily="34" charset="-120"/>
              </a:rPr>
              <a:t>Your platform knows who exists.</a:t>
            </a:r>
            <a:endParaRPr lang="en-US" sz="3400" dirty="0"/>
          </a:p>
          <a:p>
            <a:pPr indent="0" marL="0">
              <a:lnSpc>
                <a:spcPts val="4000"/>
              </a:lnSpc>
              <a:buNone/>
            </a:pPr>
            <a:r>
              <a:rPr lang="en-US" sz="3400" b="1" dirty="0">
                <a:solidFill>
                  <a:srgbClr val="16304A"/>
                </a:solidFill>
                <a:latin typeface="Arial" pitchFamily="34" charset="0"/>
                <a:ea typeface="Arial" pitchFamily="34" charset="-122"/>
                <a:cs typeface="Arial" pitchFamily="34" charset="-120"/>
              </a:rPr>
              <a:t>It does not know who to call.</a:t>
            </a:r>
            <a:endParaRPr lang="en-US" sz="3400" dirty="0"/>
          </a:p>
        </p:txBody>
      </p:sp>
      <p:sp>
        <p:nvSpPr>
          <p:cNvPr id="4" name="Shape 2"/>
          <p:cNvSpPr/>
          <p:nvPr/>
        </p:nvSpPr>
        <p:spPr>
          <a:xfrm>
            <a:off x="640080" y="2697480"/>
            <a:ext cx="5303520" cy="2880360"/>
          </a:xfrm>
          <a:prstGeom prst="roundRect">
            <a:avLst>
              <a:gd name="adj" fmla="val 1587"/>
            </a:avLst>
          </a:prstGeom>
          <a:solidFill>
            <a:srgbClr val="FFFFFF"/>
          </a:solidFill>
          <a:ln w="9525">
            <a:solidFill>
              <a:srgbClr val="D2E0EA"/>
            </a:solidFill>
            <a:prstDash val="solid"/>
          </a:ln>
          <a:effectLst>
            <a:outerShdw sx="100000" sy="100000" kx="0" ky="0" algn="bl" rotWithShape="0" blurRad="177800" dist="38100" dir="5400000">
              <a:srgbClr val="16304A">
                <a:alpha val="10000"/>
              </a:srgbClr>
            </a:outerShdw>
          </a:effectLst>
        </p:spPr>
      </p:sp>
      <p:sp>
        <p:nvSpPr>
          <p:cNvPr id="5" name="Text 3"/>
          <p:cNvSpPr/>
          <p:nvPr/>
        </p:nvSpPr>
        <p:spPr>
          <a:xfrm>
            <a:off x="950976" y="2889504"/>
            <a:ext cx="4572000" cy="274320"/>
          </a:xfrm>
          <a:prstGeom prst="rect">
            <a:avLst/>
          </a:prstGeom>
          <a:noFill/>
          <a:ln/>
        </p:spPr>
        <p:txBody>
          <a:bodyPr wrap="square" lIns="0" tIns="0" rIns="0" bIns="0" rtlCol="0" anchor="ctr"/>
          <a:lstStyle/>
          <a:p>
            <a:pPr indent="0" marL="0">
              <a:buNone/>
            </a:pPr>
            <a:r>
              <a:rPr lang="en-US" sz="1050" b="1" spc="180" kern="0" dirty="0">
                <a:solidFill>
                  <a:srgbClr val="6B8499"/>
                </a:solidFill>
                <a:latin typeface="Courier New" pitchFamily="34" charset="0"/>
                <a:ea typeface="Courier New" pitchFamily="34" charset="-122"/>
                <a:cs typeface="Courier New" pitchFamily="34" charset="-120"/>
              </a:rPr>
              <a:t>WHAT THE PLATFORM GAVE YOU</a:t>
            </a:r>
            <a:endParaRPr lang="en-US" sz="1050" dirty="0"/>
          </a:p>
        </p:txBody>
      </p:sp>
      <p:sp>
        <p:nvSpPr>
          <p:cNvPr id="6" name="Text 4"/>
          <p:cNvSpPr/>
          <p:nvPr/>
        </p:nvSpPr>
        <p:spPr>
          <a:xfrm>
            <a:off x="950976" y="3236976"/>
            <a:ext cx="4663440" cy="1828800"/>
          </a:xfrm>
          <a:prstGeom prst="rect">
            <a:avLst/>
          </a:prstGeom>
          <a:noFill/>
          <a:ln/>
        </p:spPr>
        <p:txBody>
          <a:bodyPr wrap="square" lIns="0" tIns="0" rIns="0" bIns="0" rtlCol="0" anchor="t"/>
          <a:lstStyle/>
          <a:p>
            <a:pPr marL="342900" indent="-342900">
              <a:lnSpc>
                <a:spcPts val="1700"/>
              </a:lnSpc>
              <a:spcAft>
                <a:spcPts val="800"/>
              </a:spcAft>
              <a:buSzPct val="100000"/>
              <a:buChar char="•"/>
            </a:pPr>
            <a:r>
              <a:rPr lang="en-US" sz="1350" dirty="0">
                <a:solidFill>
                  <a:srgbClr val="2C5475"/>
                </a:solidFill>
                <a:latin typeface="Calibri" pitchFamily="34" charset="0"/>
                <a:ea typeface="Calibri" pitchFamily="34" charset="-122"/>
                <a:cs typeface="Calibri" pitchFamily="34" charset="-120"/>
              </a:rPr>
              <a:t>Company or entity name</a:t>
            </a:r>
            <a:endParaRPr lang="en-US" sz="1350" dirty="0"/>
          </a:p>
          <a:p>
            <a:pPr marL="342900" indent="-342900">
              <a:lnSpc>
                <a:spcPts val="1700"/>
              </a:lnSpc>
              <a:spcAft>
                <a:spcPts val="800"/>
              </a:spcAft>
              <a:buSzPct val="100000"/>
              <a:buChar char="•"/>
            </a:pPr>
            <a:r>
              <a:rPr lang="en-US" sz="1350" dirty="0">
                <a:solidFill>
                  <a:srgbClr val="2C5475"/>
                </a:solidFill>
                <a:latin typeface="Calibri" pitchFamily="34" charset="0"/>
                <a:ea typeface="Calibri" pitchFamily="34" charset="-122"/>
                <a:cs typeface="Calibri" pitchFamily="34" charset="-120"/>
              </a:rPr>
              <a:t>Address and market</a:t>
            </a:r>
            <a:endParaRPr lang="en-US" sz="1350" dirty="0"/>
          </a:p>
          <a:p>
            <a:pPr marL="342900" indent="-342900">
              <a:lnSpc>
                <a:spcPts val="1700"/>
              </a:lnSpc>
              <a:spcAft>
                <a:spcPts val="800"/>
              </a:spcAft>
              <a:buSzPct val="100000"/>
              <a:buChar char="•"/>
            </a:pPr>
            <a:r>
              <a:rPr lang="en-US" sz="1350" dirty="0">
                <a:solidFill>
                  <a:srgbClr val="2C5475"/>
                </a:solidFill>
                <a:latin typeface="Calibri" pitchFamily="34" charset="0"/>
                <a:ea typeface="Calibri" pitchFamily="34" charset="-122"/>
                <a:cs typeface="Calibri" pitchFamily="34" charset="-120"/>
              </a:rPr>
              <a:t>Square footage on record</a:t>
            </a:r>
            <a:endParaRPr lang="en-US" sz="1350" dirty="0"/>
          </a:p>
          <a:p>
            <a:pPr marL="342900" indent="-342900">
              <a:lnSpc>
                <a:spcPts val="1700"/>
              </a:lnSpc>
              <a:spcAft>
                <a:spcPts val="800"/>
              </a:spcAft>
              <a:buSzPct val="100000"/>
              <a:buChar char="•"/>
            </a:pPr>
            <a:r>
              <a:rPr lang="en-US" sz="1350" dirty="0">
                <a:solidFill>
                  <a:srgbClr val="2C5475"/>
                </a:solidFill>
                <a:latin typeface="Calibri" pitchFamily="34" charset="0"/>
                <a:ea typeface="Calibri" pitchFamily="34" charset="-122"/>
                <a:cs typeface="Calibri" pitchFamily="34" charset="-120"/>
              </a:rPr>
              <a:t>Owner of record, maybe a contact</a:t>
            </a:r>
            <a:endParaRPr lang="en-US" sz="1350" dirty="0"/>
          </a:p>
          <a:p>
            <a:pPr marL="342900" indent="-342900">
              <a:lnSpc>
                <a:spcPts val="1700"/>
              </a:lnSpc>
              <a:spcAft>
                <a:spcPts val="800"/>
              </a:spcAft>
              <a:buSzPct val="100000"/>
              <a:buChar char="•"/>
            </a:pPr>
            <a:r>
              <a:rPr lang="en-US" sz="1350" dirty="0">
                <a:solidFill>
                  <a:srgbClr val="2C5475"/>
                </a:solidFill>
                <a:latin typeface="Calibri" pitchFamily="34" charset="0"/>
                <a:ea typeface="Calibri" pitchFamily="34" charset="-122"/>
                <a:cs typeface="Calibri" pitchFamily="34" charset="-120"/>
              </a:rPr>
              <a:t>Sale or lease history</a:t>
            </a:r>
            <a:endParaRPr lang="en-US" sz="1350" dirty="0"/>
          </a:p>
        </p:txBody>
      </p:sp>
      <p:sp>
        <p:nvSpPr>
          <p:cNvPr id="7" name="Text 5"/>
          <p:cNvSpPr/>
          <p:nvPr/>
        </p:nvSpPr>
        <p:spPr>
          <a:xfrm>
            <a:off x="950976" y="5029200"/>
            <a:ext cx="4663440" cy="402336"/>
          </a:xfrm>
          <a:prstGeom prst="rect">
            <a:avLst/>
          </a:prstGeom>
          <a:noFill/>
          <a:ln/>
        </p:spPr>
        <p:txBody>
          <a:bodyPr wrap="square" lIns="0" tIns="0" rIns="0" bIns="0" rtlCol="0" anchor="ctr"/>
          <a:lstStyle/>
          <a:p>
            <a:pPr indent="0" marL="0">
              <a:buNone/>
            </a:pPr>
            <a:r>
              <a:rPr lang="en-US" sz="1300" b="1" i="1" dirty="0">
                <a:solidFill>
                  <a:srgbClr val="6B8499"/>
                </a:solidFill>
                <a:latin typeface="Calibri" pitchFamily="34" charset="0"/>
                <a:ea typeface="Calibri" pitchFamily="34" charset="-122"/>
                <a:cs typeface="Calibri" pitchFamily="34" charset="-120"/>
              </a:rPr>
              <a:t>All true. None of it tells you whether to pick up the phone.</a:t>
            </a:r>
            <a:endParaRPr lang="en-US" sz="1300" dirty="0"/>
          </a:p>
        </p:txBody>
      </p:sp>
      <p:sp>
        <p:nvSpPr>
          <p:cNvPr id="8" name="Shape 6"/>
          <p:cNvSpPr/>
          <p:nvPr/>
        </p:nvSpPr>
        <p:spPr>
          <a:xfrm>
            <a:off x="6217920" y="2697480"/>
            <a:ext cx="5303520" cy="2880360"/>
          </a:xfrm>
          <a:prstGeom prst="roundRect">
            <a:avLst>
              <a:gd name="adj" fmla="val 1587"/>
            </a:avLst>
          </a:prstGeom>
          <a:solidFill>
            <a:srgbClr val="D9E7F0"/>
          </a:solidFill>
          <a:ln w="9525">
            <a:solidFill>
              <a:srgbClr val="D2E0EA"/>
            </a:solidFill>
            <a:prstDash val="solid"/>
          </a:ln>
          <a:effectLst>
            <a:outerShdw sx="100000" sy="100000" kx="0" ky="0" algn="bl" rotWithShape="0" blurRad="177800" dist="38100" dir="5400000">
              <a:srgbClr val="16304A">
                <a:alpha val="10000"/>
              </a:srgbClr>
            </a:outerShdw>
          </a:effectLst>
        </p:spPr>
      </p:sp>
      <p:sp>
        <p:nvSpPr>
          <p:cNvPr id="9" name="Text 7"/>
          <p:cNvSpPr/>
          <p:nvPr/>
        </p:nvSpPr>
        <p:spPr>
          <a:xfrm>
            <a:off x="6528816" y="2889504"/>
            <a:ext cx="4572000" cy="274320"/>
          </a:xfrm>
          <a:prstGeom prst="rect">
            <a:avLst/>
          </a:prstGeom>
          <a:noFill/>
          <a:ln/>
        </p:spPr>
        <p:txBody>
          <a:bodyPr wrap="square" lIns="0" tIns="0" rIns="0" bIns="0" rtlCol="0" anchor="ctr"/>
          <a:lstStyle/>
          <a:p>
            <a:pPr indent="0" marL="0">
              <a:buNone/>
            </a:pPr>
            <a:r>
              <a:rPr lang="en-US" sz="1050" b="1" spc="180" kern="0" dirty="0">
                <a:solidFill>
                  <a:srgbClr val="C2603F"/>
                </a:solidFill>
                <a:latin typeface="Courier New" pitchFamily="34" charset="0"/>
                <a:ea typeface="Courier New" pitchFamily="34" charset="-122"/>
                <a:cs typeface="Courier New" pitchFamily="34" charset="-120"/>
              </a:rPr>
              <a:t>WHAT ACTUALLY DECIDES IT</a:t>
            </a:r>
            <a:endParaRPr lang="en-US" sz="1050" dirty="0"/>
          </a:p>
        </p:txBody>
      </p:sp>
      <p:sp>
        <p:nvSpPr>
          <p:cNvPr id="10" name="Text 8"/>
          <p:cNvSpPr/>
          <p:nvPr/>
        </p:nvSpPr>
        <p:spPr>
          <a:xfrm>
            <a:off x="6528816" y="3236976"/>
            <a:ext cx="4663440" cy="2011680"/>
          </a:xfrm>
          <a:prstGeom prst="rect">
            <a:avLst/>
          </a:prstGeom>
          <a:noFill/>
          <a:ln/>
        </p:spPr>
        <p:txBody>
          <a:bodyPr wrap="square" lIns="0" tIns="0" rIns="0" bIns="0" rtlCol="0" anchor="t"/>
          <a:lstStyle/>
          <a:p>
            <a:pPr marL="342900" indent="-342900">
              <a:lnSpc>
                <a:spcPts val="1700"/>
              </a:lnSpc>
              <a:spcAft>
                <a:spcPts val="800"/>
              </a:spcAft>
              <a:buSzPct val="100000"/>
              <a:buChar char="•"/>
            </a:pPr>
            <a:r>
              <a:rPr lang="en-US" sz="1350" dirty="0">
                <a:solidFill>
                  <a:srgbClr val="2C5475"/>
                </a:solidFill>
                <a:latin typeface="Calibri" pitchFamily="34" charset="0"/>
                <a:ea typeface="Calibri" pitchFamily="34" charset="-122"/>
                <a:cs typeface="Calibri" pitchFamily="34" charset="-120"/>
              </a:rPr>
              <a:t>How big are they really, across the whole portfolio</a:t>
            </a:r>
            <a:endParaRPr lang="en-US" sz="1350" dirty="0"/>
          </a:p>
          <a:p>
            <a:pPr marL="342900" indent="-342900">
              <a:lnSpc>
                <a:spcPts val="1700"/>
              </a:lnSpc>
              <a:spcAft>
                <a:spcPts val="800"/>
              </a:spcAft>
              <a:buSzPct val="100000"/>
              <a:buChar char="•"/>
            </a:pPr>
            <a:r>
              <a:rPr lang="en-US" sz="1350" dirty="0">
                <a:solidFill>
                  <a:srgbClr val="2C5475"/>
                </a:solidFill>
                <a:latin typeface="Calibri" pitchFamily="34" charset="0"/>
                <a:ea typeface="Calibri" pitchFamily="34" charset="-122"/>
                <a:cs typeface="Calibri" pitchFamily="34" charset="-120"/>
              </a:rPr>
              <a:t>What changed in the last ninety days</a:t>
            </a:r>
            <a:endParaRPr lang="en-US" sz="1350" dirty="0"/>
          </a:p>
          <a:p>
            <a:pPr marL="342900" indent="-342900">
              <a:lnSpc>
                <a:spcPts val="1700"/>
              </a:lnSpc>
              <a:spcAft>
                <a:spcPts val="800"/>
              </a:spcAft>
              <a:buSzPct val="100000"/>
              <a:buChar char="•"/>
            </a:pPr>
            <a:r>
              <a:rPr lang="en-US" sz="1350" dirty="0">
                <a:solidFill>
                  <a:srgbClr val="2C5475"/>
                </a:solidFill>
                <a:latin typeface="Calibri" pitchFamily="34" charset="0"/>
                <a:ea typeface="Calibri" pitchFamily="34" charset="-122"/>
                <a:cs typeface="Calibri" pitchFamily="34" charset="-120"/>
              </a:rPr>
              <a:t>Whether they have a reason to care right now</a:t>
            </a:r>
            <a:endParaRPr lang="en-US" sz="1350" dirty="0"/>
          </a:p>
          <a:p>
            <a:pPr marL="342900" indent="-342900">
              <a:lnSpc>
                <a:spcPts val="1700"/>
              </a:lnSpc>
              <a:spcAft>
                <a:spcPts val="800"/>
              </a:spcAft>
              <a:buSzPct val="100000"/>
              <a:buChar char="•"/>
            </a:pPr>
            <a:r>
              <a:rPr lang="en-US" sz="1350" dirty="0">
                <a:solidFill>
                  <a:srgbClr val="2C5475"/>
                </a:solidFill>
                <a:latin typeface="Calibri" pitchFamily="34" charset="0"/>
                <a:ea typeface="Calibri" pitchFamily="34" charset="-122"/>
                <a:cs typeface="Calibri" pitchFamily="34" charset="-120"/>
              </a:rPr>
              <a:t>Who owns the problem you solve</a:t>
            </a:r>
            <a:endParaRPr lang="en-US" sz="1350" dirty="0"/>
          </a:p>
          <a:p>
            <a:pPr marL="342900" indent="-342900">
              <a:lnSpc>
                <a:spcPts val="1700"/>
              </a:lnSpc>
              <a:spcAft>
                <a:spcPts val="800"/>
              </a:spcAft>
              <a:buSzPct val="100000"/>
              <a:buChar char="•"/>
            </a:pPr>
            <a:r>
              <a:rPr lang="en-US" sz="1350" dirty="0">
                <a:solidFill>
                  <a:srgbClr val="2C5475"/>
                </a:solidFill>
                <a:latin typeface="Calibri" pitchFamily="34" charset="0"/>
                <a:ea typeface="Calibri" pitchFamily="34" charset="-122"/>
                <a:cs typeface="Calibri" pitchFamily="34" charset="-120"/>
              </a:rPr>
              <a:t>What they already have in place</a:t>
            </a:r>
            <a:endParaRPr lang="en-US" sz="1350" dirty="0"/>
          </a:p>
        </p:txBody>
      </p:sp>
      <p:sp>
        <p:nvSpPr>
          <p:cNvPr id="11" name="Text 9"/>
          <p:cNvSpPr/>
          <p:nvPr/>
        </p:nvSpPr>
        <p:spPr>
          <a:xfrm>
            <a:off x="640080" y="5806440"/>
            <a:ext cx="10881360" cy="402336"/>
          </a:xfrm>
          <a:prstGeom prst="rect">
            <a:avLst/>
          </a:prstGeom>
          <a:noFill/>
          <a:ln/>
        </p:spPr>
        <p:txBody>
          <a:bodyPr wrap="square" lIns="0" tIns="0" rIns="0" bIns="0" rtlCol="0" anchor="ctr"/>
          <a:lstStyle/>
          <a:p>
            <a:pPr indent="0" marL="0">
              <a:buNone/>
            </a:pPr>
            <a:r>
              <a:rPr lang="en-US" sz="1550" b="1" dirty="0">
                <a:solidFill>
                  <a:srgbClr val="C2603F"/>
                </a:solidFill>
                <a:latin typeface="Arial" pitchFamily="34" charset="0"/>
                <a:ea typeface="Arial" pitchFamily="34" charset="-122"/>
                <a:cs typeface="Arial" pitchFamily="34" charset="-120"/>
              </a:rPr>
              <a:t>None of that is in your subscription. All of it is public, and it used to take you twenty minutes a company.</a:t>
            </a:r>
            <a:endParaRPr lang="en-US" sz="1550" dirty="0"/>
          </a:p>
        </p:txBody>
      </p:sp>
      <p:sp>
        <p:nvSpPr>
          <p:cNvPr id="12" name="Text 10"/>
          <p:cNvSpPr/>
          <p:nvPr/>
        </p:nvSpPr>
        <p:spPr>
          <a:xfrm>
            <a:off x="640080" y="6473952"/>
            <a:ext cx="5486400" cy="237744"/>
          </a:xfrm>
          <a:prstGeom prst="rect">
            <a:avLst/>
          </a:prstGeom>
          <a:noFill/>
          <a:ln/>
        </p:spPr>
        <p:txBody>
          <a:bodyPr wrap="square" lIns="0" tIns="0" rIns="0" bIns="0" rtlCol="0" anchor="ctr"/>
          <a:lstStyle/>
          <a:p>
            <a:pPr indent="0" marL="0">
              <a:buNone/>
            </a:pPr>
            <a:r>
              <a:rPr lang="en-US" sz="850" spc="160" kern="0" dirty="0">
                <a:solidFill>
                  <a:srgbClr val="6B8499"/>
                </a:solidFill>
                <a:latin typeface="Courier New" pitchFamily="34" charset="0"/>
                <a:ea typeface="Courier New" pitchFamily="34" charset="-122"/>
                <a:cs typeface="Courier New" pitchFamily="34" charset="-120"/>
              </a:rPr>
              <a:t>AI × CRE  ·  SESSION 06  ·  AUG 21, 2026</a:t>
            </a:r>
            <a:endParaRPr lang="en-US" sz="850" dirty="0"/>
          </a:p>
        </p:txBody>
      </p:sp>
      <p:sp>
        <p:nvSpPr>
          <p:cNvPr id="13" name="Text 11"/>
          <p:cNvSpPr/>
          <p:nvPr/>
        </p:nvSpPr>
        <p:spPr>
          <a:xfrm>
            <a:off x="10972800" y="6473952"/>
            <a:ext cx="548640" cy="237744"/>
          </a:xfrm>
          <a:prstGeom prst="rect">
            <a:avLst/>
          </a:prstGeom>
          <a:noFill/>
          <a:ln/>
        </p:spPr>
        <p:txBody>
          <a:bodyPr wrap="square" lIns="0" tIns="0" rIns="0" bIns="0" rtlCol="0" anchor="ctr"/>
          <a:lstStyle/>
          <a:p>
            <a:pPr algn="r" indent="0" marL="0">
              <a:buNone/>
            </a:pPr>
            <a:r>
              <a:rPr lang="en-US" sz="850" dirty="0">
                <a:solidFill>
                  <a:srgbClr val="6B8499"/>
                </a:solidFill>
                <a:latin typeface="Courier New" pitchFamily="34" charset="0"/>
                <a:ea typeface="Courier New" pitchFamily="34" charset="-122"/>
                <a:cs typeface="Courier New" pitchFamily="34" charset="-120"/>
              </a:rPr>
              <a:t>15</a:t>
            </a:r>
            <a:endParaRPr lang="en-US" sz="85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EAF2F7"/>
        </a:solidFill>
      </p:bgPr>
    </p:bg>
    <p:spTree>
      <p:nvGrpSpPr>
        <p:cNvPr id="1" name=""/>
        <p:cNvGrpSpPr/>
        <p:nvPr/>
      </p:nvGrpSpPr>
      <p:grpSpPr>
        <a:xfrm>
          <a:off x="0" y="0"/>
          <a:ext cx="0" cy="0"/>
          <a:chOff x="0" y="0"/>
          <a:chExt cx="0" cy="0"/>
        </a:xfrm>
      </p:grpSpPr>
      <p:sp>
        <p:nvSpPr>
          <p:cNvPr id="2" name="Text 0"/>
          <p:cNvSpPr/>
          <p:nvPr/>
        </p:nvSpPr>
        <p:spPr>
          <a:xfrm>
            <a:off x="640080" y="475488"/>
            <a:ext cx="10881360" cy="237744"/>
          </a:xfrm>
          <a:prstGeom prst="rect">
            <a:avLst/>
          </a:prstGeom>
          <a:noFill/>
          <a:ln/>
        </p:spPr>
        <p:txBody>
          <a:bodyPr wrap="square" lIns="0" tIns="0" rIns="0" bIns="0" rtlCol="0" anchor="ctr"/>
          <a:lstStyle/>
          <a:p>
            <a:pPr indent="0" marL="0">
              <a:buNone/>
            </a:pPr>
            <a:r>
              <a:rPr lang="en-US" sz="1100" b="1" spc="240" kern="0" dirty="0">
                <a:solidFill>
                  <a:srgbClr val="C2603F"/>
                </a:solidFill>
                <a:latin typeface="Courier New" pitchFamily="34" charset="0"/>
                <a:ea typeface="Courier New" pitchFamily="34" charset="-122"/>
                <a:cs typeface="Courier New" pitchFamily="34" charset="-120"/>
              </a:rPr>
              <a:t>12 · THE METHOD</a:t>
            </a:r>
            <a:endParaRPr lang="en-US" sz="1100" dirty="0"/>
          </a:p>
        </p:txBody>
      </p:sp>
      <p:sp>
        <p:nvSpPr>
          <p:cNvPr id="3" name="Text 1"/>
          <p:cNvSpPr/>
          <p:nvPr/>
        </p:nvSpPr>
        <p:spPr>
          <a:xfrm>
            <a:off x="640080" y="749808"/>
            <a:ext cx="10881360" cy="731520"/>
          </a:xfrm>
          <a:prstGeom prst="rect">
            <a:avLst/>
          </a:prstGeom>
          <a:noFill/>
          <a:ln/>
        </p:spPr>
        <p:txBody>
          <a:bodyPr wrap="square" lIns="0" tIns="0" rIns="0" bIns="0" rtlCol="0" anchor="ctr"/>
          <a:lstStyle/>
          <a:p>
            <a:pPr indent="0" marL="0">
              <a:lnSpc>
                <a:spcPts val="3600"/>
              </a:lnSpc>
              <a:buNone/>
            </a:pPr>
            <a:r>
              <a:rPr lang="en-US" sz="3400" b="1" dirty="0">
                <a:solidFill>
                  <a:srgbClr val="16304A"/>
                </a:solidFill>
                <a:latin typeface="Arial" pitchFamily="34" charset="0"/>
                <a:ea typeface="Arial" pitchFamily="34" charset="-122"/>
                <a:cs typeface="Arial" pitchFamily="34" charset="-120"/>
              </a:rPr>
              <a:t>Four layers, in this order.</a:t>
            </a:r>
            <a:endParaRPr lang="en-US" sz="3400" dirty="0"/>
          </a:p>
        </p:txBody>
      </p:sp>
      <p:sp>
        <p:nvSpPr>
          <p:cNvPr id="4" name="Text 2"/>
          <p:cNvSpPr/>
          <p:nvPr/>
        </p:nvSpPr>
        <p:spPr>
          <a:xfrm>
            <a:off x="640080" y="1536192"/>
            <a:ext cx="9509760" cy="457200"/>
          </a:xfrm>
          <a:prstGeom prst="rect">
            <a:avLst/>
          </a:prstGeom>
          <a:noFill/>
          <a:ln/>
        </p:spPr>
        <p:txBody>
          <a:bodyPr wrap="square" lIns="0" tIns="0" rIns="0" bIns="0" rtlCol="0" anchor="t"/>
          <a:lstStyle/>
          <a:p>
            <a:pPr indent="0" marL="0">
              <a:lnSpc>
                <a:spcPts val="2000"/>
              </a:lnSpc>
              <a:buNone/>
            </a:pPr>
            <a:r>
              <a:rPr lang="en-US" sz="1500" dirty="0">
                <a:solidFill>
                  <a:srgbClr val="2C5475"/>
                </a:solidFill>
                <a:latin typeface="Calibri" pitchFamily="34" charset="0"/>
                <a:ea typeface="Calibri" pitchFamily="34" charset="-122"/>
                <a:cs typeface="Calibri" pitchFamily="34" charset="-120"/>
              </a:rPr>
              <a:t>Each one answers a different question, and each has a source you can point at afterwards.</a:t>
            </a:r>
            <a:endParaRPr lang="en-US" sz="1500" dirty="0"/>
          </a:p>
        </p:txBody>
      </p:sp>
      <p:sp>
        <p:nvSpPr>
          <p:cNvPr id="5" name="Shape 3"/>
          <p:cNvSpPr/>
          <p:nvPr/>
        </p:nvSpPr>
        <p:spPr>
          <a:xfrm>
            <a:off x="640080" y="2359152"/>
            <a:ext cx="10881360" cy="859536"/>
          </a:xfrm>
          <a:prstGeom prst="roundRect">
            <a:avLst>
              <a:gd name="adj" fmla="val 5319"/>
            </a:avLst>
          </a:prstGeom>
          <a:solidFill>
            <a:srgbClr val="FFFFFF"/>
          </a:solidFill>
          <a:ln w="9525">
            <a:solidFill>
              <a:srgbClr val="D2E0EA"/>
            </a:solidFill>
            <a:prstDash val="solid"/>
          </a:ln>
          <a:effectLst>
            <a:outerShdw sx="100000" sy="100000" kx="0" ky="0" algn="bl" rotWithShape="0" blurRad="177800" dist="38100" dir="5400000">
              <a:srgbClr val="16304A">
                <a:alpha val="10000"/>
              </a:srgbClr>
            </a:outerShdw>
          </a:effectLst>
        </p:spPr>
      </p:sp>
      <p:sp>
        <p:nvSpPr>
          <p:cNvPr id="6" name="Shape 4"/>
          <p:cNvSpPr/>
          <p:nvPr/>
        </p:nvSpPr>
        <p:spPr>
          <a:xfrm>
            <a:off x="896112" y="2587752"/>
            <a:ext cx="402336" cy="402336"/>
          </a:xfrm>
          <a:prstGeom prst="ellipse">
            <a:avLst/>
          </a:prstGeom>
          <a:solidFill>
            <a:srgbClr val="D9694C"/>
          </a:solidFill>
          <a:ln w="12700">
            <a:solidFill>
              <a:srgbClr val="D9694C"/>
            </a:solidFill>
            <a:prstDash val="solid"/>
          </a:ln>
        </p:spPr>
      </p:sp>
      <p:sp>
        <p:nvSpPr>
          <p:cNvPr id="7" name="Text 5"/>
          <p:cNvSpPr/>
          <p:nvPr/>
        </p:nvSpPr>
        <p:spPr>
          <a:xfrm>
            <a:off x="896112" y="2587752"/>
            <a:ext cx="402336" cy="40233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1</a:t>
            </a:r>
            <a:endParaRPr lang="en-US" sz="1300" dirty="0"/>
          </a:p>
        </p:txBody>
      </p:sp>
      <p:sp>
        <p:nvSpPr>
          <p:cNvPr id="8" name="Text 6"/>
          <p:cNvSpPr/>
          <p:nvPr/>
        </p:nvSpPr>
        <p:spPr>
          <a:xfrm>
            <a:off x="1444752" y="2414016"/>
            <a:ext cx="2286000" cy="749808"/>
          </a:xfrm>
          <a:prstGeom prst="rect">
            <a:avLst/>
          </a:prstGeom>
          <a:noFill/>
          <a:ln/>
        </p:spPr>
        <p:txBody>
          <a:bodyPr wrap="square" lIns="0" tIns="0" rIns="0" bIns="0" rtlCol="0" anchor="ctr"/>
          <a:lstStyle/>
          <a:p>
            <a:pPr indent="0" marL="0">
              <a:buNone/>
            </a:pPr>
            <a:r>
              <a:rPr lang="en-US" sz="1700" b="1" dirty="0">
                <a:solidFill>
                  <a:srgbClr val="16304A"/>
                </a:solidFill>
                <a:latin typeface="Arial" pitchFamily="34" charset="0"/>
                <a:ea typeface="Arial" pitchFamily="34" charset="-122"/>
                <a:cs typeface="Arial" pitchFamily="34" charset="-120"/>
              </a:rPr>
              <a:t>The filings</a:t>
            </a:r>
            <a:endParaRPr lang="en-US" sz="1700" dirty="0"/>
          </a:p>
        </p:txBody>
      </p:sp>
      <p:sp>
        <p:nvSpPr>
          <p:cNvPr id="9" name="Text 7"/>
          <p:cNvSpPr/>
          <p:nvPr/>
        </p:nvSpPr>
        <p:spPr>
          <a:xfrm>
            <a:off x="3840480" y="2395728"/>
            <a:ext cx="7406640" cy="786384"/>
          </a:xfrm>
          <a:prstGeom prst="rect">
            <a:avLst/>
          </a:prstGeom>
          <a:noFill/>
          <a:ln/>
        </p:spPr>
        <p:txBody>
          <a:bodyPr wrap="square" lIns="0" tIns="0" rIns="0" bIns="0" rtlCol="0" anchor="ctr"/>
          <a:lstStyle/>
          <a:p>
            <a:pPr indent="0" marL="0">
              <a:lnSpc>
                <a:spcPts val="1600"/>
              </a:lnSpc>
              <a:buNone/>
            </a:pPr>
            <a:r>
              <a:rPr lang="en-US" sz="1250" dirty="0">
                <a:solidFill>
                  <a:srgbClr val="2C5475"/>
                </a:solidFill>
                <a:latin typeface="Calibri" pitchFamily="34" charset="0"/>
                <a:ea typeface="Calibri" pitchFamily="34" charset="-122"/>
                <a:cs typeface="Calibri" pitchFamily="34" charset="-120"/>
              </a:rPr>
              <a:t>For any public company, the 10-K. Property counts, total square footage, markets, and a risk-factors section that often names your problem in their own words. The SEC requires it, so it is accurate and it is dated.</a:t>
            </a:r>
            <a:endParaRPr lang="en-US" sz="1250" dirty="0"/>
          </a:p>
        </p:txBody>
      </p:sp>
      <p:sp>
        <p:nvSpPr>
          <p:cNvPr id="10" name="Shape 8"/>
          <p:cNvSpPr/>
          <p:nvPr/>
        </p:nvSpPr>
        <p:spPr>
          <a:xfrm>
            <a:off x="640080" y="3218688"/>
            <a:ext cx="10881360" cy="859536"/>
          </a:xfrm>
          <a:prstGeom prst="roundRect">
            <a:avLst>
              <a:gd name="adj" fmla="val 5319"/>
            </a:avLst>
          </a:prstGeom>
          <a:solidFill>
            <a:srgbClr val="FFFFFF"/>
          </a:solidFill>
          <a:ln w="9525">
            <a:solidFill>
              <a:srgbClr val="D2E0EA"/>
            </a:solidFill>
            <a:prstDash val="solid"/>
          </a:ln>
          <a:effectLst>
            <a:outerShdw sx="100000" sy="100000" kx="0" ky="0" algn="bl" rotWithShape="0" blurRad="177800" dist="38100" dir="5400000">
              <a:srgbClr val="16304A">
                <a:alpha val="10000"/>
              </a:srgbClr>
            </a:outerShdw>
          </a:effectLst>
        </p:spPr>
      </p:sp>
      <p:sp>
        <p:nvSpPr>
          <p:cNvPr id="11" name="Shape 9"/>
          <p:cNvSpPr/>
          <p:nvPr/>
        </p:nvSpPr>
        <p:spPr>
          <a:xfrm>
            <a:off x="896112" y="3447288"/>
            <a:ext cx="402336" cy="402336"/>
          </a:xfrm>
          <a:prstGeom prst="ellipse">
            <a:avLst/>
          </a:prstGeom>
          <a:solidFill>
            <a:srgbClr val="D9694C"/>
          </a:solidFill>
          <a:ln w="12700">
            <a:solidFill>
              <a:srgbClr val="D9694C"/>
            </a:solidFill>
            <a:prstDash val="solid"/>
          </a:ln>
        </p:spPr>
      </p:sp>
      <p:sp>
        <p:nvSpPr>
          <p:cNvPr id="12" name="Text 10"/>
          <p:cNvSpPr/>
          <p:nvPr/>
        </p:nvSpPr>
        <p:spPr>
          <a:xfrm>
            <a:off x="896112" y="3447288"/>
            <a:ext cx="402336" cy="40233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2</a:t>
            </a:r>
            <a:endParaRPr lang="en-US" sz="1300" dirty="0"/>
          </a:p>
        </p:txBody>
      </p:sp>
      <p:sp>
        <p:nvSpPr>
          <p:cNvPr id="13" name="Text 11"/>
          <p:cNvSpPr/>
          <p:nvPr/>
        </p:nvSpPr>
        <p:spPr>
          <a:xfrm>
            <a:off x="1444752" y="3273552"/>
            <a:ext cx="2286000" cy="749808"/>
          </a:xfrm>
          <a:prstGeom prst="rect">
            <a:avLst/>
          </a:prstGeom>
          <a:noFill/>
          <a:ln/>
        </p:spPr>
        <p:txBody>
          <a:bodyPr wrap="square" lIns="0" tIns="0" rIns="0" bIns="0" rtlCol="0" anchor="ctr"/>
          <a:lstStyle/>
          <a:p>
            <a:pPr indent="0" marL="0">
              <a:buNone/>
            </a:pPr>
            <a:r>
              <a:rPr lang="en-US" sz="1700" b="1" dirty="0">
                <a:solidFill>
                  <a:srgbClr val="16304A"/>
                </a:solidFill>
                <a:latin typeface="Arial" pitchFamily="34" charset="0"/>
                <a:ea typeface="Arial" pitchFamily="34" charset="-122"/>
                <a:cs typeface="Arial" pitchFamily="34" charset="-120"/>
              </a:rPr>
              <a:t>Their own words</a:t>
            </a:r>
            <a:endParaRPr lang="en-US" sz="1700" dirty="0"/>
          </a:p>
        </p:txBody>
      </p:sp>
      <p:sp>
        <p:nvSpPr>
          <p:cNvPr id="14" name="Text 12"/>
          <p:cNvSpPr/>
          <p:nvPr/>
        </p:nvSpPr>
        <p:spPr>
          <a:xfrm>
            <a:off x="3840480" y="3255264"/>
            <a:ext cx="7406640" cy="786384"/>
          </a:xfrm>
          <a:prstGeom prst="rect">
            <a:avLst/>
          </a:prstGeom>
          <a:noFill/>
          <a:ln/>
        </p:spPr>
        <p:txBody>
          <a:bodyPr wrap="square" lIns="0" tIns="0" rIns="0" bIns="0" rtlCol="0" anchor="ctr"/>
          <a:lstStyle/>
          <a:p>
            <a:pPr indent="0" marL="0">
              <a:lnSpc>
                <a:spcPts val="1600"/>
              </a:lnSpc>
              <a:buNone/>
            </a:pPr>
            <a:r>
              <a:rPr lang="en-US" sz="1250" dirty="0">
                <a:solidFill>
                  <a:srgbClr val="2C5475"/>
                </a:solidFill>
                <a:latin typeface="Calibri" pitchFamily="34" charset="0"/>
                <a:ea typeface="Calibri" pitchFamily="34" charset="-122"/>
                <a:cs typeface="Calibri" pitchFamily="34" charset="-120"/>
              </a:rPr>
              <a:t>Investor relations decks, the portfolio page, the newsroom. This is where strategy lives: what they are buying, where they are expanding, what they are calling a priority this year.</a:t>
            </a:r>
            <a:endParaRPr lang="en-US" sz="1250" dirty="0"/>
          </a:p>
        </p:txBody>
      </p:sp>
      <p:sp>
        <p:nvSpPr>
          <p:cNvPr id="15" name="Shape 13"/>
          <p:cNvSpPr/>
          <p:nvPr/>
        </p:nvSpPr>
        <p:spPr>
          <a:xfrm>
            <a:off x="640080" y="4078224"/>
            <a:ext cx="10881360" cy="859536"/>
          </a:xfrm>
          <a:prstGeom prst="roundRect">
            <a:avLst>
              <a:gd name="adj" fmla="val 5319"/>
            </a:avLst>
          </a:prstGeom>
          <a:solidFill>
            <a:srgbClr val="FFFFFF"/>
          </a:solidFill>
          <a:ln w="9525">
            <a:solidFill>
              <a:srgbClr val="D2E0EA"/>
            </a:solidFill>
            <a:prstDash val="solid"/>
          </a:ln>
          <a:effectLst>
            <a:outerShdw sx="100000" sy="100000" kx="0" ky="0" algn="bl" rotWithShape="0" blurRad="177800" dist="38100" dir="5400000">
              <a:srgbClr val="16304A">
                <a:alpha val="10000"/>
              </a:srgbClr>
            </a:outerShdw>
          </a:effectLst>
        </p:spPr>
      </p:sp>
      <p:sp>
        <p:nvSpPr>
          <p:cNvPr id="16" name="Shape 14"/>
          <p:cNvSpPr/>
          <p:nvPr/>
        </p:nvSpPr>
        <p:spPr>
          <a:xfrm>
            <a:off x="896112" y="4306824"/>
            <a:ext cx="402336" cy="402336"/>
          </a:xfrm>
          <a:prstGeom prst="ellipse">
            <a:avLst/>
          </a:prstGeom>
          <a:solidFill>
            <a:srgbClr val="D9694C"/>
          </a:solidFill>
          <a:ln w="12700">
            <a:solidFill>
              <a:srgbClr val="D9694C"/>
            </a:solidFill>
            <a:prstDash val="solid"/>
          </a:ln>
        </p:spPr>
      </p:sp>
      <p:sp>
        <p:nvSpPr>
          <p:cNvPr id="17" name="Text 15"/>
          <p:cNvSpPr/>
          <p:nvPr/>
        </p:nvSpPr>
        <p:spPr>
          <a:xfrm>
            <a:off x="896112" y="4306824"/>
            <a:ext cx="402336" cy="40233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3</a:t>
            </a:r>
            <a:endParaRPr lang="en-US" sz="1300" dirty="0"/>
          </a:p>
        </p:txBody>
      </p:sp>
      <p:sp>
        <p:nvSpPr>
          <p:cNvPr id="18" name="Text 16"/>
          <p:cNvSpPr/>
          <p:nvPr/>
        </p:nvSpPr>
        <p:spPr>
          <a:xfrm>
            <a:off x="1444752" y="4133088"/>
            <a:ext cx="2286000" cy="749808"/>
          </a:xfrm>
          <a:prstGeom prst="rect">
            <a:avLst/>
          </a:prstGeom>
          <a:noFill/>
          <a:ln/>
        </p:spPr>
        <p:txBody>
          <a:bodyPr wrap="square" lIns="0" tIns="0" rIns="0" bIns="0" rtlCol="0" anchor="ctr"/>
          <a:lstStyle/>
          <a:p>
            <a:pPr indent="0" marL="0">
              <a:buNone/>
            </a:pPr>
            <a:r>
              <a:rPr lang="en-US" sz="1700" b="1" dirty="0">
                <a:solidFill>
                  <a:srgbClr val="16304A"/>
                </a:solidFill>
                <a:latin typeface="Arial" pitchFamily="34" charset="0"/>
                <a:ea typeface="Arial" pitchFamily="34" charset="-122"/>
                <a:cs typeface="Arial" pitchFamily="34" charset="-120"/>
              </a:rPr>
              <a:t>What changed</a:t>
            </a:r>
            <a:endParaRPr lang="en-US" sz="1700" dirty="0"/>
          </a:p>
        </p:txBody>
      </p:sp>
      <p:sp>
        <p:nvSpPr>
          <p:cNvPr id="19" name="Text 17"/>
          <p:cNvSpPr/>
          <p:nvPr/>
        </p:nvSpPr>
        <p:spPr>
          <a:xfrm>
            <a:off x="3840480" y="4114800"/>
            <a:ext cx="7406640" cy="786384"/>
          </a:xfrm>
          <a:prstGeom prst="rect">
            <a:avLst/>
          </a:prstGeom>
          <a:noFill/>
          <a:ln/>
        </p:spPr>
        <p:txBody>
          <a:bodyPr wrap="square" lIns="0" tIns="0" rIns="0" bIns="0" rtlCol="0" anchor="ctr"/>
          <a:lstStyle/>
          <a:p>
            <a:pPr indent="0" marL="0">
              <a:lnSpc>
                <a:spcPts val="1600"/>
              </a:lnSpc>
              <a:buNone/>
            </a:pPr>
            <a:r>
              <a:rPr lang="en-US" sz="1250" dirty="0">
                <a:solidFill>
                  <a:srgbClr val="2C5475"/>
                </a:solidFill>
                <a:latin typeface="Calibri" pitchFamily="34" charset="0"/>
                <a:ea typeface="Calibri" pitchFamily="34" charset="-122"/>
                <a:cs typeface="Calibri" pitchFamily="34" charset="-120"/>
              </a:rPr>
              <a:t>News, permits, acquisitions, incidents, filings. This is the trigger, and it is the difference between an opener that lands and one that gets deleted.</a:t>
            </a:r>
            <a:endParaRPr lang="en-US" sz="1250" dirty="0"/>
          </a:p>
        </p:txBody>
      </p:sp>
      <p:sp>
        <p:nvSpPr>
          <p:cNvPr id="20" name="Shape 18"/>
          <p:cNvSpPr/>
          <p:nvPr/>
        </p:nvSpPr>
        <p:spPr>
          <a:xfrm>
            <a:off x="640080" y="4937760"/>
            <a:ext cx="10881360" cy="859536"/>
          </a:xfrm>
          <a:prstGeom prst="roundRect">
            <a:avLst>
              <a:gd name="adj" fmla="val 5319"/>
            </a:avLst>
          </a:prstGeom>
          <a:solidFill>
            <a:srgbClr val="FFFFFF"/>
          </a:solidFill>
          <a:ln w="9525">
            <a:solidFill>
              <a:srgbClr val="D2E0EA"/>
            </a:solidFill>
            <a:prstDash val="solid"/>
          </a:ln>
          <a:effectLst>
            <a:outerShdw sx="100000" sy="100000" kx="0" ky="0" algn="bl" rotWithShape="0" blurRad="177800" dist="38100" dir="5400000">
              <a:srgbClr val="16304A">
                <a:alpha val="10000"/>
              </a:srgbClr>
            </a:outerShdw>
          </a:effectLst>
        </p:spPr>
      </p:sp>
      <p:sp>
        <p:nvSpPr>
          <p:cNvPr id="21" name="Shape 19"/>
          <p:cNvSpPr/>
          <p:nvPr/>
        </p:nvSpPr>
        <p:spPr>
          <a:xfrm>
            <a:off x="896112" y="5166360"/>
            <a:ext cx="402336" cy="402336"/>
          </a:xfrm>
          <a:prstGeom prst="ellipse">
            <a:avLst/>
          </a:prstGeom>
          <a:solidFill>
            <a:srgbClr val="D9694C"/>
          </a:solidFill>
          <a:ln w="12700">
            <a:solidFill>
              <a:srgbClr val="D9694C"/>
            </a:solidFill>
            <a:prstDash val="solid"/>
          </a:ln>
        </p:spPr>
      </p:sp>
      <p:sp>
        <p:nvSpPr>
          <p:cNvPr id="22" name="Text 20"/>
          <p:cNvSpPr/>
          <p:nvPr/>
        </p:nvSpPr>
        <p:spPr>
          <a:xfrm>
            <a:off x="896112" y="5166360"/>
            <a:ext cx="402336" cy="40233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4</a:t>
            </a:r>
            <a:endParaRPr lang="en-US" sz="1300" dirty="0"/>
          </a:p>
        </p:txBody>
      </p:sp>
      <p:sp>
        <p:nvSpPr>
          <p:cNvPr id="23" name="Text 21"/>
          <p:cNvSpPr/>
          <p:nvPr/>
        </p:nvSpPr>
        <p:spPr>
          <a:xfrm>
            <a:off x="1444752" y="4992624"/>
            <a:ext cx="2286000" cy="749808"/>
          </a:xfrm>
          <a:prstGeom prst="rect">
            <a:avLst/>
          </a:prstGeom>
          <a:noFill/>
          <a:ln/>
        </p:spPr>
        <p:txBody>
          <a:bodyPr wrap="square" lIns="0" tIns="0" rIns="0" bIns="0" rtlCol="0" anchor="ctr"/>
          <a:lstStyle/>
          <a:p>
            <a:pPr indent="0" marL="0">
              <a:buNone/>
            </a:pPr>
            <a:r>
              <a:rPr lang="en-US" sz="1700" b="1" dirty="0">
                <a:solidFill>
                  <a:srgbClr val="16304A"/>
                </a:solidFill>
                <a:latin typeface="Arial" pitchFamily="34" charset="0"/>
                <a:ea typeface="Arial" pitchFamily="34" charset="-122"/>
                <a:cs typeface="Arial" pitchFamily="34" charset="-120"/>
              </a:rPr>
              <a:t>Who</a:t>
            </a:r>
            <a:endParaRPr lang="en-US" sz="1700" dirty="0"/>
          </a:p>
        </p:txBody>
      </p:sp>
      <p:sp>
        <p:nvSpPr>
          <p:cNvPr id="24" name="Text 22"/>
          <p:cNvSpPr/>
          <p:nvPr/>
        </p:nvSpPr>
        <p:spPr>
          <a:xfrm>
            <a:off x="3840480" y="4974336"/>
            <a:ext cx="7406640" cy="786384"/>
          </a:xfrm>
          <a:prstGeom prst="rect">
            <a:avLst/>
          </a:prstGeom>
          <a:noFill/>
          <a:ln/>
        </p:spPr>
        <p:txBody>
          <a:bodyPr wrap="square" lIns="0" tIns="0" rIns="0" bIns="0" rtlCol="0" anchor="ctr"/>
          <a:lstStyle/>
          <a:p>
            <a:pPr indent="0" marL="0">
              <a:lnSpc>
                <a:spcPts val="1600"/>
              </a:lnSpc>
              <a:buNone/>
            </a:pPr>
            <a:r>
              <a:rPr lang="en-US" sz="1250" dirty="0">
                <a:solidFill>
                  <a:srgbClr val="2C5475"/>
                </a:solidFill>
                <a:latin typeface="Calibri" pitchFamily="34" charset="0"/>
                <a:ea typeface="Calibri" pitchFamily="34" charset="-122"/>
                <a:cs typeface="Calibri" pitchFamily="34" charset="-120"/>
              </a:rPr>
              <a:t>Leadership pages and announcements. You are looking for the person who owns the function you sell into, not the person with the biggest title.</a:t>
            </a:r>
            <a:endParaRPr lang="en-US" sz="1250" dirty="0"/>
          </a:p>
        </p:txBody>
      </p:sp>
      <p:sp>
        <p:nvSpPr>
          <p:cNvPr id="25" name="Text 23"/>
          <p:cNvSpPr/>
          <p:nvPr/>
        </p:nvSpPr>
        <p:spPr>
          <a:xfrm>
            <a:off x="640080" y="6053328"/>
            <a:ext cx="10881360" cy="274320"/>
          </a:xfrm>
          <a:prstGeom prst="rect">
            <a:avLst/>
          </a:prstGeom>
          <a:noFill/>
          <a:ln/>
        </p:spPr>
        <p:txBody>
          <a:bodyPr wrap="square" lIns="0" tIns="0" rIns="0" bIns="0" rtlCol="0" anchor="ctr"/>
          <a:lstStyle/>
          <a:p>
            <a:pPr indent="0" marL="0">
              <a:buNone/>
            </a:pPr>
            <a:r>
              <a:rPr lang="en-US" sz="1350" i="1" dirty="0">
                <a:solidFill>
                  <a:srgbClr val="6B8499"/>
                </a:solidFill>
                <a:latin typeface="Calibri" pitchFamily="34" charset="0"/>
                <a:ea typeface="Calibri" pitchFamily="34" charset="-122"/>
                <a:cs typeface="Calibri" pitchFamily="34" charset="-120"/>
              </a:rPr>
              <a:t>Run them as separate passes, not one giant question. You get better answers and you can see which layer failed.</a:t>
            </a:r>
            <a:endParaRPr lang="en-US" sz="1350" dirty="0"/>
          </a:p>
        </p:txBody>
      </p:sp>
      <p:sp>
        <p:nvSpPr>
          <p:cNvPr id="26" name="Text 24"/>
          <p:cNvSpPr/>
          <p:nvPr/>
        </p:nvSpPr>
        <p:spPr>
          <a:xfrm>
            <a:off x="640080" y="6473952"/>
            <a:ext cx="5486400" cy="237744"/>
          </a:xfrm>
          <a:prstGeom prst="rect">
            <a:avLst/>
          </a:prstGeom>
          <a:noFill/>
          <a:ln/>
        </p:spPr>
        <p:txBody>
          <a:bodyPr wrap="square" lIns="0" tIns="0" rIns="0" bIns="0" rtlCol="0" anchor="ctr"/>
          <a:lstStyle/>
          <a:p>
            <a:pPr indent="0" marL="0">
              <a:buNone/>
            </a:pPr>
            <a:r>
              <a:rPr lang="en-US" sz="850" spc="160" kern="0" dirty="0">
                <a:solidFill>
                  <a:srgbClr val="6B8499"/>
                </a:solidFill>
                <a:latin typeface="Courier New" pitchFamily="34" charset="0"/>
                <a:ea typeface="Courier New" pitchFamily="34" charset="-122"/>
                <a:cs typeface="Courier New" pitchFamily="34" charset="-120"/>
              </a:rPr>
              <a:t>AI × CRE  ·  SESSION 06  ·  AUG 21, 2026</a:t>
            </a:r>
            <a:endParaRPr lang="en-US" sz="850" dirty="0"/>
          </a:p>
        </p:txBody>
      </p:sp>
      <p:sp>
        <p:nvSpPr>
          <p:cNvPr id="27" name="Text 25"/>
          <p:cNvSpPr/>
          <p:nvPr/>
        </p:nvSpPr>
        <p:spPr>
          <a:xfrm>
            <a:off x="10972800" y="6473952"/>
            <a:ext cx="548640" cy="237744"/>
          </a:xfrm>
          <a:prstGeom prst="rect">
            <a:avLst/>
          </a:prstGeom>
          <a:noFill/>
          <a:ln/>
        </p:spPr>
        <p:txBody>
          <a:bodyPr wrap="square" lIns="0" tIns="0" rIns="0" bIns="0" rtlCol="0" anchor="ctr"/>
          <a:lstStyle/>
          <a:p>
            <a:pPr algn="r" indent="0" marL="0">
              <a:buNone/>
            </a:pPr>
            <a:r>
              <a:rPr lang="en-US" sz="850" dirty="0">
                <a:solidFill>
                  <a:srgbClr val="6B8499"/>
                </a:solidFill>
                <a:latin typeface="Courier New" pitchFamily="34" charset="0"/>
                <a:ea typeface="Courier New" pitchFamily="34" charset="-122"/>
                <a:cs typeface="Courier New" pitchFamily="34" charset="-120"/>
              </a:rPr>
              <a:t>16</a:t>
            </a:r>
            <a:endParaRPr lang="en-US" sz="85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EAF2F7"/>
        </a:solidFill>
      </p:bgPr>
    </p:bg>
    <p:spTree>
      <p:nvGrpSpPr>
        <p:cNvPr id="1" name=""/>
        <p:cNvGrpSpPr/>
        <p:nvPr/>
      </p:nvGrpSpPr>
      <p:grpSpPr>
        <a:xfrm>
          <a:off x="0" y="0"/>
          <a:ext cx="0" cy="0"/>
          <a:chOff x="0" y="0"/>
          <a:chExt cx="0" cy="0"/>
        </a:xfrm>
      </p:grpSpPr>
      <p:sp>
        <p:nvSpPr>
          <p:cNvPr id="2" name="Text 0"/>
          <p:cNvSpPr/>
          <p:nvPr/>
        </p:nvSpPr>
        <p:spPr>
          <a:xfrm>
            <a:off x="640080" y="475488"/>
            <a:ext cx="10881360" cy="237744"/>
          </a:xfrm>
          <a:prstGeom prst="rect">
            <a:avLst/>
          </a:prstGeom>
          <a:noFill/>
          <a:ln/>
        </p:spPr>
        <p:txBody>
          <a:bodyPr wrap="square" lIns="0" tIns="0" rIns="0" bIns="0" rtlCol="0" anchor="ctr"/>
          <a:lstStyle/>
          <a:p>
            <a:pPr indent="0" marL="0">
              <a:buNone/>
            </a:pPr>
            <a:r>
              <a:rPr lang="en-US" sz="1100" b="1" spc="240" kern="0" dirty="0">
                <a:solidFill>
                  <a:srgbClr val="C2603F"/>
                </a:solidFill>
                <a:latin typeface="Courier New" pitchFamily="34" charset="0"/>
                <a:ea typeface="Courier New" pitchFamily="34" charset="-122"/>
                <a:cs typeface="Courier New" pitchFamily="34" charset="-120"/>
              </a:rPr>
              <a:t>13 · LIVE</a:t>
            </a:r>
            <a:endParaRPr lang="en-US" sz="1100" dirty="0"/>
          </a:p>
        </p:txBody>
      </p:sp>
      <p:sp>
        <p:nvSpPr>
          <p:cNvPr id="3" name="Text 1"/>
          <p:cNvSpPr/>
          <p:nvPr/>
        </p:nvSpPr>
        <p:spPr>
          <a:xfrm>
            <a:off x="640080" y="749808"/>
            <a:ext cx="10881360" cy="731520"/>
          </a:xfrm>
          <a:prstGeom prst="rect">
            <a:avLst/>
          </a:prstGeom>
          <a:noFill/>
          <a:ln/>
        </p:spPr>
        <p:txBody>
          <a:bodyPr wrap="square" lIns="0" tIns="0" rIns="0" bIns="0" rtlCol="0" anchor="ctr"/>
          <a:lstStyle/>
          <a:p>
            <a:pPr indent="0" marL="0">
              <a:lnSpc>
                <a:spcPts val="3600"/>
              </a:lnSpc>
              <a:buNone/>
            </a:pPr>
            <a:r>
              <a:rPr lang="en-US" sz="3400" b="1" dirty="0">
                <a:solidFill>
                  <a:srgbClr val="16304A"/>
                </a:solidFill>
                <a:latin typeface="Arial" pitchFamily="34" charset="0"/>
                <a:ea typeface="Arial" pitchFamily="34" charset="-122"/>
                <a:cs typeface="Arial" pitchFamily="34" charset="-120"/>
              </a:rPr>
              <a:t>Demo two: the research pass.</a:t>
            </a:r>
            <a:endParaRPr lang="en-US" sz="3400" dirty="0"/>
          </a:p>
        </p:txBody>
      </p:sp>
      <p:sp>
        <p:nvSpPr>
          <p:cNvPr id="4" name="Text 2"/>
          <p:cNvSpPr/>
          <p:nvPr/>
        </p:nvSpPr>
        <p:spPr>
          <a:xfrm>
            <a:off x="640080" y="1536192"/>
            <a:ext cx="9509760" cy="457200"/>
          </a:xfrm>
          <a:prstGeom prst="rect">
            <a:avLst/>
          </a:prstGeom>
          <a:noFill/>
          <a:ln/>
        </p:spPr>
        <p:txBody>
          <a:bodyPr wrap="square" lIns="0" tIns="0" rIns="0" bIns="0" rtlCol="0" anchor="t"/>
          <a:lstStyle/>
          <a:p>
            <a:pPr indent="0" marL="0">
              <a:lnSpc>
                <a:spcPts val="2000"/>
              </a:lnSpc>
              <a:buNone/>
            </a:pPr>
            <a:r>
              <a:rPr lang="en-US" sz="1500" dirty="0">
                <a:solidFill>
                  <a:srgbClr val="2C5475"/>
                </a:solidFill>
                <a:latin typeface="Calibri" pitchFamily="34" charset="0"/>
                <a:ea typeface="Calibri" pitchFamily="34" charset="-122"/>
                <a:cs typeface="Calibri" pitchFamily="34" charset="-120"/>
              </a:rPr>
              <a:t>Same conversation, table already in it. Layers one and two, in one prompt.</a:t>
            </a:r>
            <a:endParaRPr lang="en-US" sz="1500" dirty="0"/>
          </a:p>
        </p:txBody>
      </p:sp>
      <p:sp>
        <p:nvSpPr>
          <p:cNvPr id="5" name="Shape 3"/>
          <p:cNvSpPr/>
          <p:nvPr/>
        </p:nvSpPr>
        <p:spPr>
          <a:xfrm>
            <a:off x="640080" y="2651760"/>
            <a:ext cx="10881360" cy="1965960"/>
          </a:xfrm>
          <a:prstGeom prst="roundRect">
            <a:avLst>
              <a:gd name="adj" fmla="val 2326"/>
            </a:avLst>
          </a:prstGeom>
          <a:solidFill>
            <a:srgbClr val="16304A"/>
          </a:solidFill>
          <a:ln w="9525">
            <a:solidFill>
              <a:srgbClr val="16304A"/>
            </a:solidFill>
            <a:prstDash val="solid"/>
          </a:ln>
          <a:effectLst>
            <a:outerShdw sx="100000" sy="100000" kx="0" ky="0" algn="bl" rotWithShape="0" blurRad="177800" dist="38100" dir="5400000">
              <a:srgbClr val="16304A">
                <a:alpha val="10000"/>
              </a:srgbClr>
            </a:outerShdw>
          </a:effectLst>
        </p:spPr>
      </p:sp>
      <p:sp>
        <p:nvSpPr>
          <p:cNvPr id="6" name="Text 4"/>
          <p:cNvSpPr/>
          <p:nvPr/>
        </p:nvSpPr>
        <p:spPr>
          <a:xfrm>
            <a:off x="1005840" y="2816352"/>
            <a:ext cx="3657600" cy="274320"/>
          </a:xfrm>
          <a:prstGeom prst="rect">
            <a:avLst/>
          </a:prstGeom>
          <a:noFill/>
          <a:ln/>
        </p:spPr>
        <p:txBody>
          <a:bodyPr wrap="square" lIns="0" tIns="0" rIns="0" bIns="0" rtlCol="0" anchor="ctr"/>
          <a:lstStyle/>
          <a:p>
            <a:pPr indent="0" marL="0">
              <a:buNone/>
            </a:pPr>
            <a:r>
              <a:rPr lang="en-US" sz="1000" b="1" spc="200" kern="0" dirty="0">
                <a:solidFill>
                  <a:srgbClr val="D9694C"/>
                </a:solidFill>
                <a:latin typeface="Courier New" pitchFamily="34" charset="0"/>
                <a:ea typeface="Courier New" pitchFamily="34" charset="-122"/>
                <a:cs typeface="Courier New" pitchFamily="34" charset="-120"/>
              </a:rPr>
              <a:t>PROMPT · FIRMOGRAPHICS</a:t>
            </a:r>
            <a:endParaRPr lang="en-US" sz="1000" dirty="0"/>
          </a:p>
        </p:txBody>
      </p:sp>
      <p:sp>
        <p:nvSpPr>
          <p:cNvPr id="7" name="Text 5"/>
          <p:cNvSpPr/>
          <p:nvPr/>
        </p:nvSpPr>
        <p:spPr>
          <a:xfrm>
            <a:off x="1005840" y="3145536"/>
            <a:ext cx="10149840" cy="1371600"/>
          </a:xfrm>
          <a:prstGeom prst="rect">
            <a:avLst/>
          </a:prstGeom>
          <a:noFill/>
          <a:ln/>
        </p:spPr>
        <p:txBody>
          <a:bodyPr wrap="square" lIns="0" tIns="0" rIns="0" bIns="0" rtlCol="0" anchor="t"/>
          <a:lstStyle/>
          <a:p>
            <a:pPr indent="0" marL="0">
              <a:lnSpc>
                <a:spcPts val="1900"/>
              </a:lnSpc>
              <a:buNone/>
            </a:pPr>
            <a:r>
              <a:rPr lang="en-US" sz="1250" dirty="0">
                <a:solidFill>
                  <a:srgbClr val="EAF2F7"/>
                </a:solidFill>
                <a:latin typeface="Courier New" pitchFamily="34" charset="0"/>
                <a:ea typeface="Courier New" pitchFamily="34" charset="-122"/>
                <a:cs typeface="Courier New" pitchFamily="34" charset="-120"/>
              </a:rPr>
              <a:t>For each company in this table, research and add: approximate total properties owned, approximate total square footage, primary asset types, and the markets they operate in. Check the 10-K first for any public company, then their investor relations and portfolio pages. For every figure give me the number, the source, and how confident you are. If you cannot find a reliable figure, write “not found” rather than estimating. I would rather have gaps than numbers I have to go back and check.</a:t>
            </a:r>
            <a:endParaRPr lang="en-US" sz="1250" dirty="0"/>
          </a:p>
        </p:txBody>
      </p:sp>
      <p:sp>
        <p:nvSpPr>
          <p:cNvPr id="8" name="Shape 6"/>
          <p:cNvSpPr/>
          <p:nvPr/>
        </p:nvSpPr>
        <p:spPr>
          <a:xfrm>
            <a:off x="640080" y="4828032"/>
            <a:ext cx="5303520" cy="1298448"/>
          </a:xfrm>
          <a:prstGeom prst="roundRect">
            <a:avLst>
              <a:gd name="adj" fmla="val 3521"/>
            </a:avLst>
          </a:prstGeom>
          <a:solidFill>
            <a:srgbClr val="FFFFFF"/>
          </a:solidFill>
          <a:ln w="9525">
            <a:solidFill>
              <a:srgbClr val="D2E0EA"/>
            </a:solidFill>
            <a:prstDash val="solid"/>
          </a:ln>
          <a:effectLst>
            <a:outerShdw sx="100000" sy="100000" kx="0" ky="0" algn="bl" rotWithShape="0" blurRad="177800" dist="38100" dir="5400000">
              <a:srgbClr val="16304A">
                <a:alpha val="10000"/>
              </a:srgbClr>
            </a:outerShdw>
          </a:effectLst>
        </p:spPr>
      </p:sp>
      <p:sp>
        <p:nvSpPr>
          <p:cNvPr id="9" name="Text 7"/>
          <p:cNvSpPr/>
          <p:nvPr/>
        </p:nvSpPr>
        <p:spPr>
          <a:xfrm>
            <a:off x="914400" y="4956048"/>
            <a:ext cx="2743200" cy="256032"/>
          </a:xfrm>
          <a:prstGeom prst="rect">
            <a:avLst/>
          </a:prstGeom>
          <a:noFill/>
          <a:ln/>
        </p:spPr>
        <p:txBody>
          <a:bodyPr wrap="square" lIns="0" tIns="0" rIns="0" bIns="0" rtlCol="0" anchor="ctr"/>
          <a:lstStyle/>
          <a:p>
            <a:pPr indent="0" marL="0">
              <a:buNone/>
            </a:pPr>
            <a:r>
              <a:rPr lang="en-US" sz="1000" b="1" spc="160" kern="0" dirty="0">
                <a:solidFill>
                  <a:srgbClr val="6B8499"/>
                </a:solidFill>
                <a:latin typeface="Courier New" pitchFamily="34" charset="0"/>
                <a:ea typeface="Courier New" pitchFamily="34" charset="-122"/>
                <a:cs typeface="Courier New" pitchFamily="34" charset="-120"/>
              </a:rPr>
              <a:t>WATCH FOR</a:t>
            </a:r>
            <a:endParaRPr lang="en-US" sz="1000" dirty="0"/>
          </a:p>
        </p:txBody>
      </p:sp>
      <p:sp>
        <p:nvSpPr>
          <p:cNvPr id="10" name="Text 8"/>
          <p:cNvSpPr/>
          <p:nvPr/>
        </p:nvSpPr>
        <p:spPr>
          <a:xfrm>
            <a:off x="914400" y="5230368"/>
            <a:ext cx="4754880" cy="768096"/>
          </a:xfrm>
          <a:prstGeom prst="rect">
            <a:avLst/>
          </a:prstGeom>
          <a:noFill/>
          <a:ln/>
        </p:spPr>
        <p:txBody>
          <a:bodyPr wrap="square" lIns="0" tIns="0" rIns="0" bIns="0" rtlCol="0" anchor="t"/>
          <a:lstStyle/>
          <a:p>
            <a:pPr indent="0" marL="0">
              <a:lnSpc>
                <a:spcPts val="1700"/>
              </a:lnSpc>
              <a:buNone/>
            </a:pPr>
            <a:r>
              <a:rPr lang="en-US" sz="1300" dirty="0">
                <a:solidFill>
                  <a:srgbClr val="2C5475"/>
                </a:solidFill>
                <a:latin typeface="Calibri" pitchFamily="34" charset="0"/>
                <a:ea typeface="Calibri" pitchFamily="34" charset="-122"/>
                <a:cs typeface="Calibri" pitchFamily="34" charset="-120"/>
              </a:rPr>
              <a:t>Round numbers with no source. “Approximately 200 properties” from nowhere is a guess wearing a suit.</a:t>
            </a:r>
            <a:endParaRPr lang="en-US" sz="1300" dirty="0"/>
          </a:p>
        </p:txBody>
      </p:sp>
      <p:sp>
        <p:nvSpPr>
          <p:cNvPr id="11" name="Shape 9"/>
          <p:cNvSpPr/>
          <p:nvPr/>
        </p:nvSpPr>
        <p:spPr>
          <a:xfrm>
            <a:off x="6217920" y="4828032"/>
            <a:ext cx="5303520" cy="1298448"/>
          </a:xfrm>
          <a:prstGeom prst="roundRect">
            <a:avLst>
              <a:gd name="adj" fmla="val 3521"/>
            </a:avLst>
          </a:prstGeom>
          <a:solidFill>
            <a:srgbClr val="D9E7F0"/>
          </a:solidFill>
          <a:ln w="9525">
            <a:solidFill>
              <a:srgbClr val="D2E0EA"/>
            </a:solidFill>
            <a:prstDash val="solid"/>
          </a:ln>
          <a:effectLst>
            <a:outerShdw sx="100000" sy="100000" kx="0" ky="0" algn="bl" rotWithShape="0" blurRad="177800" dist="38100" dir="5400000">
              <a:srgbClr val="16304A">
                <a:alpha val="10000"/>
              </a:srgbClr>
            </a:outerShdw>
          </a:effectLst>
        </p:spPr>
      </p:sp>
      <p:sp>
        <p:nvSpPr>
          <p:cNvPr id="12" name="Text 10"/>
          <p:cNvSpPr/>
          <p:nvPr/>
        </p:nvSpPr>
        <p:spPr>
          <a:xfrm>
            <a:off x="6492240" y="4956048"/>
            <a:ext cx="4572000" cy="256032"/>
          </a:xfrm>
          <a:prstGeom prst="rect">
            <a:avLst/>
          </a:prstGeom>
          <a:noFill/>
          <a:ln/>
        </p:spPr>
        <p:txBody>
          <a:bodyPr wrap="square" lIns="0" tIns="0" rIns="0" bIns="0" rtlCol="0" anchor="ctr"/>
          <a:lstStyle/>
          <a:p>
            <a:pPr indent="0" marL="0">
              <a:buNone/>
            </a:pPr>
            <a:r>
              <a:rPr lang="en-US" sz="1000" b="1" spc="160" kern="0" dirty="0">
                <a:solidFill>
                  <a:srgbClr val="C2603F"/>
                </a:solidFill>
                <a:latin typeface="Courier New" pitchFamily="34" charset="0"/>
                <a:ea typeface="Courier New" pitchFamily="34" charset="-122"/>
                <a:cs typeface="Courier New" pitchFamily="34" charset="-120"/>
              </a:rPr>
              <a:t>CELEBRATE THIS</a:t>
            </a:r>
            <a:endParaRPr lang="en-US" sz="1000" dirty="0"/>
          </a:p>
        </p:txBody>
      </p:sp>
      <p:sp>
        <p:nvSpPr>
          <p:cNvPr id="13" name="Text 11"/>
          <p:cNvSpPr/>
          <p:nvPr/>
        </p:nvSpPr>
        <p:spPr>
          <a:xfrm>
            <a:off x="6492240" y="5230368"/>
            <a:ext cx="4754880" cy="768096"/>
          </a:xfrm>
          <a:prstGeom prst="rect">
            <a:avLst/>
          </a:prstGeom>
          <a:noFill/>
          <a:ln/>
        </p:spPr>
        <p:txBody>
          <a:bodyPr wrap="square" lIns="0" tIns="0" rIns="0" bIns="0" rtlCol="0" anchor="t"/>
          <a:lstStyle/>
          <a:p>
            <a:pPr indent="0" marL="0">
              <a:lnSpc>
                <a:spcPts val="1700"/>
              </a:lnSpc>
              <a:buNone/>
            </a:pPr>
            <a:r>
              <a:rPr lang="en-US" sz="1300" dirty="0">
                <a:solidFill>
                  <a:srgbClr val="2C5475"/>
                </a:solidFill>
                <a:latin typeface="Calibri" pitchFamily="34" charset="0"/>
                <a:ea typeface="Calibri" pitchFamily="34" charset="-122"/>
                <a:cs typeface="Calibri" pitchFamily="34" charset="-120"/>
              </a:rPr>
              <a:t>A “not found.” It refused to invent a number and told you so. That is the behaviour you want.</a:t>
            </a:r>
            <a:endParaRPr lang="en-US" sz="1300" dirty="0"/>
          </a:p>
        </p:txBody>
      </p:sp>
      <p:sp>
        <p:nvSpPr>
          <p:cNvPr id="14" name="Text 12"/>
          <p:cNvSpPr/>
          <p:nvPr/>
        </p:nvSpPr>
        <p:spPr>
          <a:xfrm>
            <a:off x="640080" y="6473952"/>
            <a:ext cx="5486400" cy="237744"/>
          </a:xfrm>
          <a:prstGeom prst="rect">
            <a:avLst/>
          </a:prstGeom>
          <a:noFill/>
          <a:ln/>
        </p:spPr>
        <p:txBody>
          <a:bodyPr wrap="square" lIns="0" tIns="0" rIns="0" bIns="0" rtlCol="0" anchor="ctr"/>
          <a:lstStyle/>
          <a:p>
            <a:pPr indent="0" marL="0">
              <a:buNone/>
            </a:pPr>
            <a:r>
              <a:rPr lang="en-US" sz="850" spc="160" kern="0" dirty="0">
                <a:solidFill>
                  <a:srgbClr val="6B8499"/>
                </a:solidFill>
                <a:latin typeface="Courier New" pitchFamily="34" charset="0"/>
                <a:ea typeface="Courier New" pitchFamily="34" charset="-122"/>
                <a:cs typeface="Courier New" pitchFamily="34" charset="-120"/>
              </a:rPr>
              <a:t>AI × CRE  ·  SESSION 06  ·  AUG 21, 2026</a:t>
            </a:r>
            <a:endParaRPr lang="en-US" sz="850" dirty="0"/>
          </a:p>
        </p:txBody>
      </p:sp>
      <p:sp>
        <p:nvSpPr>
          <p:cNvPr id="15" name="Text 13"/>
          <p:cNvSpPr/>
          <p:nvPr/>
        </p:nvSpPr>
        <p:spPr>
          <a:xfrm>
            <a:off x="10972800" y="6473952"/>
            <a:ext cx="548640" cy="237744"/>
          </a:xfrm>
          <a:prstGeom prst="rect">
            <a:avLst/>
          </a:prstGeom>
          <a:noFill/>
          <a:ln/>
        </p:spPr>
        <p:txBody>
          <a:bodyPr wrap="square" lIns="0" tIns="0" rIns="0" bIns="0" rtlCol="0" anchor="ctr"/>
          <a:lstStyle/>
          <a:p>
            <a:pPr algn="r" indent="0" marL="0">
              <a:buNone/>
            </a:pPr>
            <a:r>
              <a:rPr lang="en-US" sz="850" dirty="0">
                <a:solidFill>
                  <a:srgbClr val="6B8499"/>
                </a:solidFill>
                <a:latin typeface="Courier New" pitchFamily="34" charset="0"/>
                <a:ea typeface="Courier New" pitchFamily="34" charset="-122"/>
                <a:cs typeface="Courier New" pitchFamily="34" charset="-120"/>
              </a:rPr>
              <a:t>17</a:t>
            </a:r>
            <a:endParaRPr lang="en-US" sz="85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EAF2F7"/>
        </a:solidFill>
      </p:bgPr>
    </p:bg>
    <p:spTree>
      <p:nvGrpSpPr>
        <p:cNvPr id="1" name=""/>
        <p:cNvGrpSpPr/>
        <p:nvPr/>
      </p:nvGrpSpPr>
      <p:grpSpPr>
        <a:xfrm>
          <a:off x="0" y="0"/>
          <a:ext cx="0" cy="0"/>
          <a:chOff x="0" y="0"/>
          <a:chExt cx="0" cy="0"/>
        </a:xfrm>
      </p:grpSpPr>
      <p:sp>
        <p:nvSpPr>
          <p:cNvPr id="2" name="Text 0"/>
          <p:cNvSpPr/>
          <p:nvPr/>
        </p:nvSpPr>
        <p:spPr>
          <a:xfrm>
            <a:off x="640080" y="475488"/>
            <a:ext cx="10881360" cy="237744"/>
          </a:xfrm>
          <a:prstGeom prst="rect">
            <a:avLst/>
          </a:prstGeom>
          <a:noFill/>
          <a:ln/>
        </p:spPr>
        <p:txBody>
          <a:bodyPr wrap="square" lIns="0" tIns="0" rIns="0" bIns="0" rtlCol="0" anchor="ctr"/>
          <a:lstStyle/>
          <a:p>
            <a:pPr indent="0" marL="0">
              <a:buNone/>
            </a:pPr>
            <a:r>
              <a:rPr lang="en-US" sz="1100" b="1" spc="240" kern="0" dirty="0">
                <a:solidFill>
                  <a:srgbClr val="C2603F"/>
                </a:solidFill>
                <a:latin typeface="Courier New" pitchFamily="34" charset="0"/>
                <a:ea typeface="Courier New" pitchFamily="34" charset="-122"/>
                <a:cs typeface="Courier New" pitchFamily="34" charset="-120"/>
              </a:rPr>
              <a:t>14 · THE TRIGGER</a:t>
            </a:r>
            <a:endParaRPr lang="en-US" sz="1100" dirty="0"/>
          </a:p>
        </p:txBody>
      </p:sp>
      <p:sp>
        <p:nvSpPr>
          <p:cNvPr id="3" name="Text 1"/>
          <p:cNvSpPr/>
          <p:nvPr/>
        </p:nvSpPr>
        <p:spPr>
          <a:xfrm>
            <a:off x="640080" y="749808"/>
            <a:ext cx="10881360" cy="731520"/>
          </a:xfrm>
          <a:prstGeom prst="rect">
            <a:avLst/>
          </a:prstGeom>
          <a:noFill/>
          <a:ln/>
        </p:spPr>
        <p:txBody>
          <a:bodyPr wrap="square" lIns="0" tIns="0" rIns="0" bIns="0" rtlCol="0" anchor="ctr"/>
          <a:lstStyle/>
          <a:p>
            <a:pPr indent="0" marL="0">
              <a:lnSpc>
                <a:spcPts val="3600"/>
              </a:lnSpc>
              <a:buNone/>
            </a:pPr>
            <a:r>
              <a:rPr lang="en-US" sz="3400" b="1" dirty="0">
                <a:solidFill>
                  <a:srgbClr val="16304A"/>
                </a:solidFill>
                <a:latin typeface="Arial" pitchFamily="34" charset="0"/>
                <a:ea typeface="Arial" pitchFamily="34" charset="-122"/>
                <a:cs typeface="Arial" pitchFamily="34" charset="-120"/>
              </a:rPr>
              <a:t>“Why now” is the whole opener.</a:t>
            </a:r>
            <a:endParaRPr lang="en-US" sz="3400" dirty="0"/>
          </a:p>
        </p:txBody>
      </p:sp>
      <p:sp>
        <p:nvSpPr>
          <p:cNvPr id="4" name="Text 2"/>
          <p:cNvSpPr/>
          <p:nvPr/>
        </p:nvSpPr>
        <p:spPr>
          <a:xfrm>
            <a:off x="640080" y="1536192"/>
            <a:ext cx="9509760" cy="457200"/>
          </a:xfrm>
          <a:prstGeom prst="rect">
            <a:avLst/>
          </a:prstGeom>
          <a:noFill/>
          <a:ln/>
        </p:spPr>
        <p:txBody>
          <a:bodyPr wrap="square" lIns="0" tIns="0" rIns="0" bIns="0" rtlCol="0" anchor="t"/>
          <a:lstStyle/>
          <a:p>
            <a:pPr indent="0" marL="0">
              <a:lnSpc>
                <a:spcPts val="2000"/>
              </a:lnSpc>
              <a:buNone/>
            </a:pPr>
            <a:r>
              <a:rPr lang="en-US" sz="1500" dirty="0">
                <a:solidFill>
                  <a:srgbClr val="2C5475"/>
                </a:solidFill>
                <a:latin typeface="Calibri" pitchFamily="34" charset="0"/>
                <a:ea typeface="Calibri" pitchFamily="34" charset="-122"/>
                <a:cs typeface="Calibri" pitchFamily="34" charset="-120"/>
              </a:rPr>
              <a:t>Layer three, on its own pass. No trigger is a complete answer: a row without one is not ready, and manufacturing one is how you sound like everybody else.</a:t>
            </a:r>
            <a:endParaRPr lang="en-US" sz="1500" dirty="0"/>
          </a:p>
        </p:txBody>
      </p:sp>
      <p:sp>
        <p:nvSpPr>
          <p:cNvPr id="5" name="Shape 3"/>
          <p:cNvSpPr/>
          <p:nvPr/>
        </p:nvSpPr>
        <p:spPr>
          <a:xfrm>
            <a:off x="640080" y="2212848"/>
            <a:ext cx="10881360" cy="1481328"/>
          </a:xfrm>
          <a:prstGeom prst="roundRect">
            <a:avLst>
              <a:gd name="adj" fmla="val 3086"/>
            </a:avLst>
          </a:prstGeom>
          <a:solidFill>
            <a:srgbClr val="16304A"/>
          </a:solidFill>
          <a:ln w="9525">
            <a:solidFill>
              <a:srgbClr val="16304A"/>
            </a:solidFill>
            <a:prstDash val="solid"/>
          </a:ln>
          <a:effectLst>
            <a:outerShdw sx="100000" sy="100000" kx="0" ky="0" algn="bl" rotWithShape="0" blurRad="177800" dist="38100" dir="5400000">
              <a:srgbClr val="16304A">
                <a:alpha val="10000"/>
              </a:srgbClr>
            </a:outerShdw>
          </a:effectLst>
        </p:spPr>
      </p:sp>
      <p:sp>
        <p:nvSpPr>
          <p:cNvPr id="6" name="Text 4"/>
          <p:cNvSpPr/>
          <p:nvPr/>
        </p:nvSpPr>
        <p:spPr>
          <a:xfrm>
            <a:off x="1005840" y="2368296"/>
            <a:ext cx="3657600" cy="274320"/>
          </a:xfrm>
          <a:prstGeom prst="rect">
            <a:avLst/>
          </a:prstGeom>
          <a:noFill/>
          <a:ln/>
        </p:spPr>
        <p:txBody>
          <a:bodyPr wrap="square" lIns="0" tIns="0" rIns="0" bIns="0" rtlCol="0" anchor="ctr"/>
          <a:lstStyle/>
          <a:p>
            <a:pPr indent="0" marL="0">
              <a:buNone/>
            </a:pPr>
            <a:r>
              <a:rPr lang="en-US" sz="1000" b="1" spc="200" kern="0" dirty="0">
                <a:solidFill>
                  <a:srgbClr val="D9694C"/>
                </a:solidFill>
                <a:latin typeface="Courier New" pitchFamily="34" charset="0"/>
                <a:ea typeface="Courier New" pitchFamily="34" charset="-122"/>
                <a:cs typeface="Courier New" pitchFamily="34" charset="-120"/>
              </a:rPr>
              <a:t>PROMPT · TRIGGERS</a:t>
            </a:r>
            <a:endParaRPr lang="en-US" sz="1000" dirty="0"/>
          </a:p>
        </p:txBody>
      </p:sp>
      <p:sp>
        <p:nvSpPr>
          <p:cNvPr id="7" name="Text 5"/>
          <p:cNvSpPr/>
          <p:nvPr/>
        </p:nvSpPr>
        <p:spPr>
          <a:xfrm>
            <a:off x="1005840" y="2697480"/>
            <a:ext cx="10149840" cy="914400"/>
          </a:xfrm>
          <a:prstGeom prst="rect">
            <a:avLst/>
          </a:prstGeom>
          <a:noFill/>
          <a:ln/>
        </p:spPr>
        <p:txBody>
          <a:bodyPr wrap="square" lIns="0" tIns="0" rIns="0" bIns="0" rtlCol="0" anchor="t"/>
          <a:lstStyle/>
          <a:p>
            <a:pPr indent="0" marL="0">
              <a:lnSpc>
                <a:spcPts val="1900"/>
              </a:lnSpc>
              <a:buNone/>
            </a:pPr>
            <a:r>
              <a:rPr lang="en-US" sz="1250" dirty="0">
                <a:solidFill>
                  <a:srgbClr val="EAF2F7"/>
                </a:solidFill>
                <a:latin typeface="Courier New" pitchFamily="34" charset="0"/>
                <a:ea typeface="Courier New" pitchFamily="34" charset="-122"/>
                <a:cs typeface="Courier New" pitchFamily="34" charset="-120"/>
              </a:rPr>
              <a:t>For each company, find anything that changed in the last ninety days: acquisitions, new development or construction starts, expansion into a new market, leadership hires in operations or security, incidents in the news, or anything in a recent filing that touches loss prevention. Give me the date and the source for each. If there is nothing real, write “no trigger” rather than reaching.</a:t>
            </a:r>
            <a:endParaRPr lang="en-US" sz="1250" dirty="0"/>
          </a:p>
        </p:txBody>
      </p:sp>
      <p:sp>
        <p:nvSpPr>
          <p:cNvPr id="8" name="Shape 6"/>
          <p:cNvSpPr/>
          <p:nvPr/>
        </p:nvSpPr>
        <p:spPr>
          <a:xfrm>
            <a:off x="640080" y="3931920"/>
            <a:ext cx="10881360" cy="420624"/>
          </a:xfrm>
          <a:prstGeom prst="roundRect">
            <a:avLst>
              <a:gd name="adj" fmla="val 10870"/>
            </a:avLst>
          </a:prstGeom>
          <a:solidFill>
            <a:srgbClr val="FFFFFF"/>
          </a:solidFill>
          <a:ln w="9525">
            <a:solidFill>
              <a:srgbClr val="D2E0EA"/>
            </a:solidFill>
            <a:prstDash val="solid"/>
          </a:ln>
          <a:effectLst>
            <a:outerShdw sx="100000" sy="100000" kx="0" ky="0" algn="bl" rotWithShape="0" blurRad="177800" dist="38100" dir="5400000">
              <a:srgbClr val="16304A">
                <a:alpha val="10000"/>
              </a:srgbClr>
            </a:outerShdw>
          </a:effectLst>
        </p:spPr>
      </p:sp>
      <p:sp>
        <p:nvSpPr>
          <p:cNvPr id="9" name="Text 7"/>
          <p:cNvSpPr/>
          <p:nvPr/>
        </p:nvSpPr>
        <p:spPr>
          <a:xfrm>
            <a:off x="914400" y="3968496"/>
            <a:ext cx="4206240" cy="365760"/>
          </a:xfrm>
          <a:prstGeom prst="rect">
            <a:avLst/>
          </a:prstGeom>
          <a:noFill/>
          <a:ln/>
        </p:spPr>
        <p:txBody>
          <a:bodyPr wrap="square" lIns="0" tIns="0" rIns="0" bIns="0" rtlCol="0" anchor="ctr"/>
          <a:lstStyle/>
          <a:p>
            <a:pPr indent="0" marL="0">
              <a:buNone/>
            </a:pPr>
            <a:r>
              <a:rPr lang="en-US" sz="1300" b="1" dirty="0">
                <a:solidFill>
                  <a:srgbClr val="16304A"/>
                </a:solidFill>
                <a:latin typeface="Calibri" pitchFamily="34" charset="0"/>
                <a:ea typeface="Calibri" pitchFamily="34" charset="-122"/>
                <a:cs typeface="Calibri" pitchFamily="34" charset="-120"/>
              </a:rPr>
              <a:t>Acquisition or portfolio growth</a:t>
            </a:r>
            <a:endParaRPr lang="en-US" sz="1300" dirty="0"/>
          </a:p>
        </p:txBody>
      </p:sp>
      <p:sp>
        <p:nvSpPr>
          <p:cNvPr id="10" name="Text 8"/>
          <p:cNvSpPr/>
          <p:nvPr/>
        </p:nvSpPr>
        <p:spPr>
          <a:xfrm>
            <a:off x="5303520" y="3968496"/>
            <a:ext cx="5943600" cy="365760"/>
          </a:xfrm>
          <a:prstGeom prst="rect">
            <a:avLst/>
          </a:prstGeom>
          <a:noFill/>
          <a:ln/>
        </p:spPr>
        <p:txBody>
          <a:bodyPr wrap="square" lIns="0" tIns="0" rIns="0" bIns="0" rtlCol="0" anchor="ctr"/>
          <a:lstStyle/>
          <a:p>
            <a:pPr indent="0" marL="0">
              <a:buNone/>
            </a:pPr>
            <a:r>
              <a:rPr lang="en-US" sz="1250" dirty="0">
                <a:solidFill>
                  <a:srgbClr val="2C5475"/>
                </a:solidFill>
                <a:latin typeface="Calibri" pitchFamily="34" charset="0"/>
                <a:ea typeface="Calibri" pitchFamily="34" charset="-122"/>
                <a:cs typeface="Calibri" pitchFamily="34" charset="-120"/>
              </a:rPr>
              <a:t>They just took on assets they have not standardized yet.</a:t>
            </a:r>
            <a:endParaRPr lang="en-US" sz="1250" dirty="0"/>
          </a:p>
        </p:txBody>
      </p:sp>
      <p:sp>
        <p:nvSpPr>
          <p:cNvPr id="11" name="Shape 9"/>
          <p:cNvSpPr/>
          <p:nvPr/>
        </p:nvSpPr>
        <p:spPr>
          <a:xfrm>
            <a:off x="640080" y="4407408"/>
            <a:ext cx="10881360" cy="420624"/>
          </a:xfrm>
          <a:prstGeom prst="roundRect">
            <a:avLst>
              <a:gd name="adj" fmla="val 10870"/>
            </a:avLst>
          </a:prstGeom>
          <a:solidFill>
            <a:srgbClr val="D9E7F0"/>
          </a:solidFill>
          <a:ln w="9525">
            <a:solidFill>
              <a:srgbClr val="D2E0EA"/>
            </a:solidFill>
            <a:prstDash val="solid"/>
          </a:ln>
          <a:effectLst>
            <a:outerShdw sx="100000" sy="100000" kx="0" ky="0" algn="bl" rotWithShape="0" blurRad="177800" dist="38100" dir="5400000">
              <a:srgbClr val="16304A">
                <a:alpha val="10000"/>
              </a:srgbClr>
            </a:outerShdw>
          </a:effectLst>
        </p:spPr>
      </p:sp>
      <p:sp>
        <p:nvSpPr>
          <p:cNvPr id="12" name="Text 10"/>
          <p:cNvSpPr/>
          <p:nvPr/>
        </p:nvSpPr>
        <p:spPr>
          <a:xfrm>
            <a:off x="914400" y="4443984"/>
            <a:ext cx="4206240" cy="365760"/>
          </a:xfrm>
          <a:prstGeom prst="rect">
            <a:avLst/>
          </a:prstGeom>
          <a:noFill/>
          <a:ln/>
        </p:spPr>
        <p:txBody>
          <a:bodyPr wrap="square" lIns="0" tIns="0" rIns="0" bIns="0" rtlCol="0" anchor="ctr"/>
          <a:lstStyle/>
          <a:p>
            <a:pPr indent="0" marL="0">
              <a:buNone/>
            </a:pPr>
            <a:r>
              <a:rPr lang="en-US" sz="1300" b="1" dirty="0">
                <a:solidFill>
                  <a:srgbClr val="16304A"/>
                </a:solidFill>
                <a:latin typeface="Calibri" pitchFamily="34" charset="0"/>
                <a:ea typeface="Calibri" pitchFamily="34" charset="-122"/>
                <a:cs typeface="Calibri" pitchFamily="34" charset="-120"/>
              </a:rPr>
              <a:t>New development or construction</a:t>
            </a:r>
            <a:endParaRPr lang="en-US" sz="1300" dirty="0"/>
          </a:p>
        </p:txBody>
      </p:sp>
      <p:sp>
        <p:nvSpPr>
          <p:cNvPr id="13" name="Text 11"/>
          <p:cNvSpPr/>
          <p:nvPr/>
        </p:nvSpPr>
        <p:spPr>
          <a:xfrm>
            <a:off x="5303520" y="4443984"/>
            <a:ext cx="5943600" cy="365760"/>
          </a:xfrm>
          <a:prstGeom prst="rect">
            <a:avLst/>
          </a:prstGeom>
          <a:noFill/>
          <a:ln/>
        </p:spPr>
        <p:txBody>
          <a:bodyPr wrap="square" lIns="0" tIns="0" rIns="0" bIns="0" rtlCol="0" anchor="ctr"/>
          <a:lstStyle/>
          <a:p>
            <a:pPr indent="0" marL="0">
              <a:buNone/>
            </a:pPr>
            <a:r>
              <a:rPr lang="en-US" sz="1250" dirty="0">
                <a:solidFill>
                  <a:srgbClr val="2C5475"/>
                </a:solidFill>
                <a:latin typeface="Calibri" pitchFamily="34" charset="0"/>
                <a:ea typeface="Calibri" pitchFamily="34" charset="-122"/>
                <a:cs typeface="Calibri" pitchFamily="34" charset="-120"/>
              </a:rPr>
              <a:t>There is a site with no coverage on it right now.</a:t>
            </a:r>
            <a:endParaRPr lang="en-US" sz="1250" dirty="0"/>
          </a:p>
        </p:txBody>
      </p:sp>
      <p:sp>
        <p:nvSpPr>
          <p:cNvPr id="14" name="Shape 12"/>
          <p:cNvSpPr/>
          <p:nvPr/>
        </p:nvSpPr>
        <p:spPr>
          <a:xfrm>
            <a:off x="640080" y="4882896"/>
            <a:ext cx="10881360" cy="420624"/>
          </a:xfrm>
          <a:prstGeom prst="roundRect">
            <a:avLst>
              <a:gd name="adj" fmla="val 10870"/>
            </a:avLst>
          </a:prstGeom>
          <a:solidFill>
            <a:srgbClr val="FFFFFF"/>
          </a:solidFill>
          <a:ln w="9525">
            <a:solidFill>
              <a:srgbClr val="D2E0EA"/>
            </a:solidFill>
            <a:prstDash val="solid"/>
          </a:ln>
          <a:effectLst>
            <a:outerShdw sx="100000" sy="100000" kx="0" ky="0" algn="bl" rotWithShape="0" blurRad="177800" dist="38100" dir="5400000">
              <a:srgbClr val="16304A">
                <a:alpha val="10000"/>
              </a:srgbClr>
            </a:outerShdw>
          </a:effectLst>
        </p:spPr>
      </p:sp>
      <p:sp>
        <p:nvSpPr>
          <p:cNvPr id="15" name="Text 13"/>
          <p:cNvSpPr/>
          <p:nvPr/>
        </p:nvSpPr>
        <p:spPr>
          <a:xfrm>
            <a:off x="914400" y="4919472"/>
            <a:ext cx="4206240" cy="365760"/>
          </a:xfrm>
          <a:prstGeom prst="rect">
            <a:avLst/>
          </a:prstGeom>
          <a:noFill/>
          <a:ln/>
        </p:spPr>
        <p:txBody>
          <a:bodyPr wrap="square" lIns="0" tIns="0" rIns="0" bIns="0" rtlCol="0" anchor="ctr"/>
          <a:lstStyle/>
          <a:p>
            <a:pPr indent="0" marL="0">
              <a:buNone/>
            </a:pPr>
            <a:r>
              <a:rPr lang="en-US" sz="1300" b="1" dirty="0">
                <a:solidFill>
                  <a:srgbClr val="16304A"/>
                </a:solidFill>
                <a:latin typeface="Calibri" pitchFamily="34" charset="0"/>
                <a:ea typeface="Calibri" pitchFamily="34" charset="-122"/>
                <a:cs typeface="Calibri" pitchFamily="34" charset="-120"/>
              </a:rPr>
              <a:t>Expansion into your market</a:t>
            </a:r>
            <a:endParaRPr lang="en-US" sz="1300" dirty="0"/>
          </a:p>
        </p:txBody>
      </p:sp>
      <p:sp>
        <p:nvSpPr>
          <p:cNvPr id="16" name="Text 14"/>
          <p:cNvSpPr/>
          <p:nvPr/>
        </p:nvSpPr>
        <p:spPr>
          <a:xfrm>
            <a:off x="5303520" y="4919472"/>
            <a:ext cx="5943600" cy="365760"/>
          </a:xfrm>
          <a:prstGeom prst="rect">
            <a:avLst/>
          </a:prstGeom>
          <a:noFill/>
          <a:ln/>
        </p:spPr>
        <p:txBody>
          <a:bodyPr wrap="square" lIns="0" tIns="0" rIns="0" bIns="0" rtlCol="0" anchor="ctr"/>
          <a:lstStyle/>
          <a:p>
            <a:pPr indent="0" marL="0">
              <a:buNone/>
            </a:pPr>
            <a:r>
              <a:rPr lang="en-US" sz="1250" dirty="0">
                <a:solidFill>
                  <a:srgbClr val="2C5475"/>
                </a:solidFill>
                <a:latin typeface="Calibri" pitchFamily="34" charset="0"/>
                <a:ea typeface="Calibri" pitchFamily="34" charset="-122"/>
                <a:cs typeface="Calibri" pitchFamily="34" charset="-120"/>
              </a:rPr>
              <a:t>They need local answers and they do not have a bench yet.</a:t>
            </a:r>
            <a:endParaRPr lang="en-US" sz="1250" dirty="0"/>
          </a:p>
        </p:txBody>
      </p:sp>
      <p:sp>
        <p:nvSpPr>
          <p:cNvPr id="17" name="Shape 15"/>
          <p:cNvSpPr/>
          <p:nvPr/>
        </p:nvSpPr>
        <p:spPr>
          <a:xfrm>
            <a:off x="640080" y="5358384"/>
            <a:ext cx="10881360" cy="420624"/>
          </a:xfrm>
          <a:prstGeom prst="roundRect">
            <a:avLst>
              <a:gd name="adj" fmla="val 10870"/>
            </a:avLst>
          </a:prstGeom>
          <a:solidFill>
            <a:srgbClr val="D9E7F0"/>
          </a:solidFill>
          <a:ln w="9525">
            <a:solidFill>
              <a:srgbClr val="D2E0EA"/>
            </a:solidFill>
            <a:prstDash val="solid"/>
          </a:ln>
          <a:effectLst>
            <a:outerShdw sx="100000" sy="100000" kx="0" ky="0" algn="bl" rotWithShape="0" blurRad="177800" dist="38100" dir="5400000">
              <a:srgbClr val="16304A">
                <a:alpha val="10000"/>
              </a:srgbClr>
            </a:outerShdw>
          </a:effectLst>
        </p:spPr>
      </p:sp>
      <p:sp>
        <p:nvSpPr>
          <p:cNvPr id="18" name="Text 16"/>
          <p:cNvSpPr/>
          <p:nvPr/>
        </p:nvSpPr>
        <p:spPr>
          <a:xfrm>
            <a:off x="914400" y="5394960"/>
            <a:ext cx="4206240" cy="365760"/>
          </a:xfrm>
          <a:prstGeom prst="rect">
            <a:avLst/>
          </a:prstGeom>
          <a:noFill/>
          <a:ln/>
        </p:spPr>
        <p:txBody>
          <a:bodyPr wrap="square" lIns="0" tIns="0" rIns="0" bIns="0" rtlCol="0" anchor="ctr"/>
          <a:lstStyle/>
          <a:p>
            <a:pPr indent="0" marL="0">
              <a:buNone/>
            </a:pPr>
            <a:r>
              <a:rPr lang="en-US" sz="1300" b="1" dirty="0">
                <a:solidFill>
                  <a:srgbClr val="16304A"/>
                </a:solidFill>
                <a:latin typeface="Calibri" pitchFamily="34" charset="0"/>
                <a:ea typeface="Calibri" pitchFamily="34" charset="-122"/>
                <a:cs typeface="Calibri" pitchFamily="34" charset="-120"/>
              </a:rPr>
              <a:t>A hire in your function</a:t>
            </a:r>
            <a:endParaRPr lang="en-US" sz="1300" dirty="0"/>
          </a:p>
        </p:txBody>
      </p:sp>
      <p:sp>
        <p:nvSpPr>
          <p:cNvPr id="19" name="Text 17"/>
          <p:cNvSpPr/>
          <p:nvPr/>
        </p:nvSpPr>
        <p:spPr>
          <a:xfrm>
            <a:off x="5303520" y="5394960"/>
            <a:ext cx="5943600" cy="365760"/>
          </a:xfrm>
          <a:prstGeom prst="rect">
            <a:avLst/>
          </a:prstGeom>
          <a:noFill/>
          <a:ln/>
        </p:spPr>
        <p:txBody>
          <a:bodyPr wrap="square" lIns="0" tIns="0" rIns="0" bIns="0" rtlCol="0" anchor="ctr"/>
          <a:lstStyle/>
          <a:p>
            <a:pPr indent="0" marL="0">
              <a:buNone/>
            </a:pPr>
            <a:r>
              <a:rPr lang="en-US" sz="1250" dirty="0">
                <a:solidFill>
                  <a:srgbClr val="2C5475"/>
                </a:solidFill>
                <a:latin typeface="Calibri" pitchFamily="34" charset="0"/>
                <a:ea typeface="Calibri" pitchFamily="34" charset="-122"/>
                <a:cs typeface="Calibri" pitchFamily="34" charset="-120"/>
              </a:rPr>
              <a:t>Somebody new owns the problem and is looking to make a mark.</a:t>
            </a:r>
            <a:endParaRPr lang="en-US" sz="1250" dirty="0"/>
          </a:p>
        </p:txBody>
      </p:sp>
      <p:sp>
        <p:nvSpPr>
          <p:cNvPr id="20" name="Shape 18"/>
          <p:cNvSpPr/>
          <p:nvPr/>
        </p:nvSpPr>
        <p:spPr>
          <a:xfrm>
            <a:off x="640080" y="5833872"/>
            <a:ext cx="10881360" cy="420624"/>
          </a:xfrm>
          <a:prstGeom prst="roundRect">
            <a:avLst>
              <a:gd name="adj" fmla="val 10870"/>
            </a:avLst>
          </a:prstGeom>
          <a:solidFill>
            <a:srgbClr val="FFFFFF"/>
          </a:solidFill>
          <a:ln w="9525">
            <a:solidFill>
              <a:srgbClr val="D2E0EA"/>
            </a:solidFill>
            <a:prstDash val="solid"/>
          </a:ln>
          <a:effectLst>
            <a:outerShdw sx="100000" sy="100000" kx="0" ky="0" algn="bl" rotWithShape="0" blurRad="177800" dist="38100" dir="5400000">
              <a:srgbClr val="16304A">
                <a:alpha val="10000"/>
              </a:srgbClr>
            </a:outerShdw>
          </a:effectLst>
        </p:spPr>
      </p:sp>
      <p:sp>
        <p:nvSpPr>
          <p:cNvPr id="21" name="Text 19"/>
          <p:cNvSpPr/>
          <p:nvPr/>
        </p:nvSpPr>
        <p:spPr>
          <a:xfrm>
            <a:off x="914400" y="5870448"/>
            <a:ext cx="4206240" cy="365760"/>
          </a:xfrm>
          <a:prstGeom prst="rect">
            <a:avLst/>
          </a:prstGeom>
          <a:noFill/>
          <a:ln/>
        </p:spPr>
        <p:txBody>
          <a:bodyPr wrap="square" lIns="0" tIns="0" rIns="0" bIns="0" rtlCol="0" anchor="ctr"/>
          <a:lstStyle/>
          <a:p>
            <a:pPr indent="0" marL="0">
              <a:buNone/>
            </a:pPr>
            <a:r>
              <a:rPr lang="en-US" sz="1300" b="1" dirty="0">
                <a:solidFill>
                  <a:srgbClr val="16304A"/>
                </a:solidFill>
                <a:latin typeface="Calibri" pitchFamily="34" charset="0"/>
                <a:ea typeface="Calibri" pitchFamily="34" charset="-122"/>
                <a:cs typeface="Calibri" pitchFamily="34" charset="-120"/>
              </a:rPr>
              <a:t>An incident in the news</a:t>
            </a:r>
            <a:endParaRPr lang="en-US" sz="1300" dirty="0"/>
          </a:p>
        </p:txBody>
      </p:sp>
      <p:sp>
        <p:nvSpPr>
          <p:cNvPr id="22" name="Text 20"/>
          <p:cNvSpPr/>
          <p:nvPr/>
        </p:nvSpPr>
        <p:spPr>
          <a:xfrm>
            <a:off x="5303520" y="5870448"/>
            <a:ext cx="5943600" cy="365760"/>
          </a:xfrm>
          <a:prstGeom prst="rect">
            <a:avLst/>
          </a:prstGeom>
          <a:noFill/>
          <a:ln/>
        </p:spPr>
        <p:txBody>
          <a:bodyPr wrap="square" lIns="0" tIns="0" rIns="0" bIns="0" rtlCol="0" anchor="ctr"/>
          <a:lstStyle/>
          <a:p>
            <a:pPr indent="0" marL="0">
              <a:buNone/>
            </a:pPr>
            <a:r>
              <a:rPr lang="en-US" sz="1250" dirty="0">
                <a:solidFill>
                  <a:srgbClr val="2C5475"/>
                </a:solidFill>
                <a:latin typeface="Calibri" pitchFamily="34" charset="0"/>
                <a:ea typeface="Calibri" pitchFamily="34" charset="-122"/>
                <a:cs typeface="Calibri" pitchFamily="34" charset="-120"/>
              </a:rPr>
              <a:t>Handle with care, and only if it is genuinely public.</a:t>
            </a:r>
            <a:endParaRPr lang="en-US" sz="1250" dirty="0"/>
          </a:p>
        </p:txBody>
      </p:sp>
      <p:sp>
        <p:nvSpPr>
          <p:cNvPr id="23" name="Text 21"/>
          <p:cNvSpPr/>
          <p:nvPr/>
        </p:nvSpPr>
        <p:spPr>
          <a:xfrm>
            <a:off x="640080" y="6473952"/>
            <a:ext cx="5486400" cy="237744"/>
          </a:xfrm>
          <a:prstGeom prst="rect">
            <a:avLst/>
          </a:prstGeom>
          <a:noFill/>
          <a:ln/>
        </p:spPr>
        <p:txBody>
          <a:bodyPr wrap="square" lIns="0" tIns="0" rIns="0" bIns="0" rtlCol="0" anchor="ctr"/>
          <a:lstStyle/>
          <a:p>
            <a:pPr indent="0" marL="0">
              <a:buNone/>
            </a:pPr>
            <a:r>
              <a:rPr lang="en-US" sz="850" spc="160" kern="0" dirty="0">
                <a:solidFill>
                  <a:srgbClr val="6B8499"/>
                </a:solidFill>
                <a:latin typeface="Courier New" pitchFamily="34" charset="0"/>
                <a:ea typeface="Courier New" pitchFamily="34" charset="-122"/>
                <a:cs typeface="Courier New" pitchFamily="34" charset="-120"/>
              </a:rPr>
              <a:t>AI × CRE  ·  SESSION 06  ·  AUG 21, 2026</a:t>
            </a:r>
            <a:endParaRPr lang="en-US" sz="850" dirty="0"/>
          </a:p>
        </p:txBody>
      </p:sp>
      <p:sp>
        <p:nvSpPr>
          <p:cNvPr id="24" name="Text 22"/>
          <p:cNvSpPr/>
          <p:nvPr/>
        </p:nvSpPr>
        <p:spPr>
          <a:xfrm>
            <a:off x="10972800" y="6473952"/>
            <a:ext cx="548640" cy="237744"/>
          </a:xfrm>
          <a:prstGeom prst="rect">
            <a:avLst/>
          </a:prstGeom>
          <a:noFill/>
          <a:ln/>
        </p:spPr>
        <p:txBody>
          <a:bodyPr wrap="square" lIns="0" tIns="0" rIns="0" bIns="0" rtlCol="0" anchor="ctr"/>
          <a:lstStyle/>
          <a:p>
            <a:pPr algn="r" indent="0" marL="0">
              <a:buNone/>
            </a:pPr>
            <a:r>
              <a:rPr lang="en-US" sz="850" dirty="0">
                <a:solidFill>
                  <a:srgbClr val="6B8499"/>
                </a:solidFill>
                <a:latin typeface="Courier New" pitchFamily="34" charset="0"/>
                <a:ea typeface="Courier New" pitchFamily="34" charset="-122"/>
                <a:cs typeface="Courier New" pitchFamily="34" charset="-120"/>
              </a:rPr>
              <a:t>18</a:t>
            </a:r>
            <a:endParaRPr lang="en-US" sz="85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EAF2F7"/>
        </a:solidFill>
      </p:bgPr>
    </p:bg>
    <p:spTree>
      <p:nvGrpSpPr>
        <p:cNvPr id="1" name=""/>
        <p:cNvGrpSpPr/>
        <p:nvPr/>
      </p:nvGrpSpPr>
      <p:grpSpPr>
        <a:xfrm>
          <a:off x="0" y="0"/>
          <a:ext cx="0" cy="0"/>
          <a:chOff x="0" y="0"/>
          <a:chExt cx="0" cy="0"/>
        </a:xfrm>
      </p:grpSpPr>
      <p:sp>
        <p:nvSpPr>
          <p:cNvPr id="2" name="Text 0"/>
          <p:cNvSpPr/>
          <p:nvPr/>
        </p:nvSpPr>
        <p:spPr>
          <a:xfrm>
            <a:off x="640080" y="475488"/>
            <a:ext cx="10881360" cy="237744"/>
          </a:xfrm>
          <a:prstGeom prst="rect">
            <a:avLst/>
          </a:prstGeom>
          <a:noFill/>
          <a:ln/>
        </p:spPr>
        <p:txBody>
          <a:bodyPr wrap="square" lIns="0" tIns="0" rIns="0" bIns="0" rtlCol="0" anchor="ctr"/>
          <a:lstStyle/>
          <a:p>
            <a:pPr indent="0" marL="0">
              <a:buNone/>
            </a:pPr>
            <a:r>
              <a:rPr lang="en-US" sz="1100" b="1" spc="240" kern="0" dirty="0">
                <a:solidFill>
                  <a:srgbClr val="C2603F"/>
                </a:solidFill>
                <a:latin typeface="Courier New" pitchFamily="34" charset="0"/>
                <a:ea typeface="Courier New" pitchFamily="34" charset="-122"/>
                <a:cs typeface="Courier New" pitchFamily="34" charset="-120"/>
              </a:rPr>
              <a:t>15 · TRUST IT, CAREFULLY</a:t>
            </a:r>
            <a:endParaRPr lang="en-US" sz="1100" dirty="0"/>
          </a:p>
        </p:txBody>
      </p:sp>
      <p:sp>
        <p:nvSpPr>
          <p:cNvPr id="3" name="Text 1"/>
          <p:cNvSpPr/>
          <p:nvPr/>
        </p:nvSpPr>
        <p:spPr>
          <a:xfrm>
            <a:off x="640080" y="749808"/>
            <a:ext cx="10881360" cy="731520"/>
          </a:xfrm>
          <a:prstGeom prst="rect">
            <a:avLst/>
          </a:prstGeom>
          <a:noFill/>
          <a:ln/>
        </p:spPr>
        <p:txBody>
          <a:bodyPr wrap="square" lIns="0" tIns="0" rIns="0" bIns="0" rtlCol="0" anchor="ctr"/>
          <a:lstStyle/>
          <a:p>
            <a:pPr indent="0" marL="0">
              <a:lnSpc>
                <a:spcPts val="3600"/>
              </a:lnSpc>
              <a:buNone/>
            </a:pPr>
            <a:r>
              <a:rPr lang="en-US" sz="3400" b="1" dirty="0">
                <a:solidFill>
                  <a:srgbClr val="16304A"/>
                </a:solidFill>
                <a:latin typeface="Arial" pitchFamily="34" charset="0"/>
                <a:ea typeface="Arial" pitchFamily="34" charset="-122"/>
                <a:cs typeface="Arial" pitchFamily="34" charset="-120"/>
              </a:rPr>
              <a:t>Make the research cite itself.</a:t>
            </a:r>
            <a:endParaRPr lang="en-US" sz="3400" dirty="0"/>
          </a:p>
        </p:txBody>
      </p:sp>
      <p:sp>
        <p:nvSpPr>
          <p:cNvPr id="4" name="Text 2"/>
          <p:cNvSpPr/>
          <p:nvPr/>
        </p:nvSpPr>
        <p:spPr>
          <a:xfrm>
            <a:off x="640080" y="1536192"/>
            <a:ext cx="9509760" cy="457200"/>
          </a:xfrm>
          <a:prstGeom prst="rect">
            <a:avLst/>
          </a:prstGeom>
          <a:noFill/>
          <a:ln/>
        </p:spPr>
        <p:txBody>
          <a:bodyPr wrap="square" lIns="0" tIns="0" rIns="0" bIns="0" rtlCol="0" anchor="t"/>
          <a:lstStyle/>
          <a:p>
            <a:pPr indent="0" marL="0">
              <a:lnSpc>
                <a:spcPts val="2000"/>
              </a:lnSpc>
              <a:buNone/>
            </a:pPr>
            <a:r>
              <a:rPr lang="en-US" sz="1500" dirty="0">
                <a:solidFill>
                  <a:srgbClr val="2C5475"/>
                </a:solidFill>
                <a:latin typeface="Calibri" pitchFamily="34" charset="0"/>
                <a:ea typeface="Calibri" pitchFamily="34" charset="-122"/>
                <a:cs typeface="Calibri" pitchFamily="34" charset="-120"/>
              </a:rPr>
              <a:t>The research is only worth what you can defend when somebody asks where the number came from.</a:t>
            </a:r>
            <a:endParaRPr lang="en-US" sz="1500" dirty="0"/>
          </a:p>
        </p:txBody>
      </p:sp>
      <p:sp>
        <p:nvSpPr>
          <p:cNvPr id="5" name="Shape 3"/>
          <p:cNvSpPr/>
          <p:nvPr/>
        </p:nvSpPr>
        <p:spPr>
          <a:xfrm>
            <a:off x="640080" y="2267712"/>
            <a:ext cx="10881360" cy="640080"/>
          </a:xfrm>
          <a:prstGeom prst="roundRect">
            <a:avLst>
              <a:gd name="adj" fmla="val 7143"/>
            </a:avLst>
          </a:prstGeom>
          <a:solidFill>
            <a:srgbClr val="FFFFFF"/>
          </a:solidFill>
          <a:ln w="9525">
            <a:solidFill>
              <a:srgbClr val="D2E0EA"/>
            </a:solidFill>
            <a:prstDash val="solid"/>
          </a:ln>
          <a:effectLst>
            <a:outerShdw sx="100000" sy="100000" kx="0" ky="0" algn="bl" rotWithShape="0" blurRad="177800" dist="38100" dir="5400000">
              <a:srgbClr val="16304A">
                <a:alpha val="10000"/>
              </a:srgbClr>
            </a:outerShdw>
          </a:effectLst>
        </p:spPr>
      </p:sp>
      <p:sp>
        <p:nvSpPr>
          <p:cNvPr id="6" name="Shape 4"/>
          <p:cNvSpPr/>
          <p:nvPr/>
        </p:nvSpPr>
        <p:spPr>
          <a:xfrm>
            <a:off x="914400" y="2423160"/>
            <a:ext cx="329184" cy="329184"/>
          </a:xfrm>
          <a:prstGeom prst="ellipse">
            <a:avLst/>
          </a:prstGeom>
          <a:solidFill>
            <a:srgbClr val="D9694C"/>
          </a:solidFill>
          <a:ln w="12700">
            <a:solidFill>
              <a:srgbClr val="D9694C"/>
            </a:solidFill>
            <a:prstDash val="solid"/>
          </a:ln>
        </p:spPr>
      </p:sp>
      <p:sp>
        <p:nvSpPr>
          <p:cNvPr id="7" name="Text 5"/>
          <p:cNvSpPr/>
          <p:nvPr/>
        </p:nvSpPr>
        <p:spPr>
          <a:xfrm>
            <a:off x="914400" y="2423160"/>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a:t>
            </a:r>
            <a:endParaRPr lang="en-US" sz="1400" dirty="0"/>
          </a:p>
        </p:txBody>
      </p:sp>
      <p:sp>
        <p:nvSpPr>
          <p:cNvPr id="8" name="Text 6"/>
          <p:cNvSpPr/>
          <p:nvPr/>
        </p:nvSpPr>
        <p:spPr>
          <a:xfrm>
            <a:off x="1426464" y="2276856"/>
            <a:ext cx="3840480" cy="621792"/>
          </a:xfrm>
          <a:prstGeom prst="rect">
            <a:avLst/>
          </a:prstGeom>
          <a:noFill/>
          <a:ln/>
        </p:spPr>
        <p:txBody>
          <a:bodyPr wrap="square" lIns="0" tIns="0" rIns="0" bIns="0" rtlCol="0" anchor="ctr"/>
          <a:lstStyle/>
          <a:p>
            <a:pPr indent="0" marL="0">
              <a:buNone/>
            </a:pPr>
            <a:r>
              <a:rPr lang="en-US" sz="1400" b="1" dirty="0">
                <a:solidFill>
                  <a:srgbClr val="16304A"/>
                </a:solidFill>
                <a:latin typeface="Calibri" pitchFamily="34" charset="0"/>
                <a:ea typeface="Calibri" pitchFamily="34" charset="-122"/>
                <a:cs typeface="Calibri" pitchFamily="34" charset="-120"/>
              </a:rPr>
              <a:t>Source on every figure</a:t>
            </a:r>
            <a:endParaRPr lang="en-US" sz="1400" dirty="0"/>
          </a:p>
        </p:txBody>
      </p:sp>
      <p:sp>
        <p:nvSpPr>
          <p:cNvPr id="9" name="Text 7"/>
          <p:cNvSpPr/>
          <p:nvPr/>
        </p:nvSpPr>
        <p:spPr>
          <a:xfrm>
            <a:off x="5431536" y="2276856"/>
            <a:ext cx="5815584" cy="621792"/>
          </a:xfrm>
          <a:prstGeom prst="rect">
            <a:avLst/>
          </a:prstGeom>
          <a:noFill/>
          <a:ln/>
        </p:spPr>
        <p:txBody>
          <a:bodyPr wrap="square" lIns="0" tIns="0" rIns="0" bIns="0" rtlCol="0" anchor="ctr"/>
          <a:lstStyle/>
          <a:p>
            <a:pPr indent="0" marL="0">
              <a:lnSpc>
                <a:spcPts val="1600"/>
              </a:lnSpc>
              <a:buNone/>
            </a:pPr>
            <a:r>
              <a:rPr lang="en-US" sz="1250" dirty="0">
                <a:solidFill>
                  <a:srgbClr val="2C5475"/>
                </a:solidFill>
                <a:latin typeface="Calibri" pitchFamily="34" charset="0"/>
                <a:ea typeface="Calibri" pitchFamily="34" charset="-122"/>
                <a:cs typeface="Calibri" pitchFamily="34" charset="-120"/>
              </a:rPr>
              <a:t>A link or a document name. If it cannot produce one, treat the number as unverified and mark it that way.</a:t>
            </a:r>
            <a:endParaRPr lang="en-US" sz="1250" dirty="0"/>
          </a:p>
        </p:txBody>
      </p:sp>
      <p:sp>
        <p:nvSpPr>
          <p:cNvPr id="10" name="Shape 8"/>
          <p:cNvSpPr/>
          <p:nvPr/>
        </p:nvSpPr>
        <p:spPr>
          <a:xfrm>
            <a:off x="640080" y="2980944"/>
            <a:ext cx="10881360" cy="640080"/>
          </a:xfrm>
          <a:prstGeom prst="roundRect">
            <a:avLst>
              <a:gd name="adj" fmla="val 7143"/>
            </a:avLst>
          </a:prstGeom>
          <a:solidFill>
            <a:srgbClr val="FFFFFF"/>
          </a:solidFill>
          <a:ln w="9525">
            <a:solidFill>
              <a:srgbClr val="D2E0EA"/>
            </a:solidFill>
            <a:prstDash val="solid"/>
          </a:ln>
          <a:effectLst>
            <a:outerShdw sx="100000" sy="100000" kx="0" ky="0" algn="bl" rotWithShape="0" blurRad="177800" dist="38100" dir="5400000">
              <a:srgbClr val="16304A">
                <a:alpha val="10000"/>
              </a:srgbClr>
            </a:outerShdw>
          </a:effectLst>
        </p:spPr>
      </p:sp>
      <p:sp>
        <p:nvSpPr>
          <p:cNvPr id="11" name="Shape 9"/>
          <p:cNvSpPr/>
          <p:nvPr/>
        </p:nvSpPr>
        <p:spPr>
          <a:xfrm>
            <a:off x="914400" y="3136392"/>
            <a:ext cx="329184" cy="329184"/>
          </a:xfrm>
          <a:prstGeom prst="ellipse">
            <a:avLst/>
          </a:prstGeom>
          <a:solidFill>
            <a:srgbClr val="D9694C"/>
          </a:solidFill>
          <a:ln w="12700">
            <a:solidFill>
              <a:srgbClr val="D9694C"/>
            </a:solidFill>
            <a:prstDash val="solid"/>
          </a:ln>
        </p:spPr>
      </p:sp>
      <p:sp>
        <p:nvSpPr>
          <p:cNvPr id="12" name="Text 10"/>
          <p:cNvSpPr/>
          <p:nvPr/>
        </p:nvSpPr>
        <p:spPr>
          <a:xfrm>
            <a:off x="914400" y="3136392"/>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a:t>
            </a:r>
            <a:endParaRPr lang="en-US" sz="1400" dirty="0"/>
          </a:p>
        </p:txBody>
      </p:sp>
      <p:sp>
        <p:nvSpPr>
          <p:cNvPr id="13" name="Text 11"/>
          <p:cNvSpPr/>
          <p:nvPr/>
        </p:nvSpPr>
        <p:spPr>
          <a:xfrm>
            <a:off x="1426464" y="2990088"/>
            <a:ext cx="3840480" cy="621792"/>
          </a:xfrm>
          <a:prstGeom prst="rect">
            <a:avLst/>
          </a:prstGeom>
          <a:noFill/>
          <a:ln/>
        </p:spPr>
        <p:txBody>
          <a:bodyPr wrap="square" lIns="0" tIns="0" rIns="0" bIns="0" rtlCol="0" anchor="ctr"/>
          <a:lstStyle/>
          <a:p>
            <a:pPr indent="0" marL="0">
              <a:buNone/>
            </a:pPr>
            <a:r>
              <a:rPr lang="en-US" sz="1400" b="1" dirty="0">
                <a:solidFill>
                  <a:srgbClr val="16304A"/>
                </a:solidFill>
                <a:latin typeface="Calibri" pitchFamily="34" charset="0"/>
                <a:ea typeface="Calibri" pitchFamily="34" charset="-122"/>
                <a:cs typeface="Calibri" pitchFamily="34" charset="-120"/>
              </a:rPr>
              <a:t>Confidence, stated plainly</a:t>
            </a:r>
            <a:endParaRPr lang="en-US" sz="1400" dirty="0"/>
          </a:p>
        </p:txBody>
      </p:sp>
      <p:sp>
        <p:nvSpPr>
          <p:cNvPr id="14" name="Text 12"/>
          <p:cNvSpPr/>
          <p:nvPr/>
        </p:nvSpPr>
        <p:spPr>
          <a:xfrm>
            <a:off x="5431536" y="2990088"/>
            <a:ext cx="5815584" cy="621792"/>
          </a:xfrm>
          <a:prstGeom prst="rect">
            <a:avLst/>
          </a:prstGeom>
          <a:noFill/>
          <a:ln/>
        </p:spPr>
        <p:txBody>
          <a:bodyPr wrap="square" lIns="0" tIns="0" rIns="0" bIns="0" rtlCol="0" anchor="ctr"/>
          <a:lstStyle/>
          <a:p>
            <a:pPr indent="0" marL="0">
              <a:lnSpc>
                <a:spcPts val="1600"/>
              </a:lnSpc>
              <a:buNone/>
            </a:pPr>
            <a:r>
              <a:rPr lang="en-US" sz="1250" dirty="0">
                <a:solidFill>
                  <a:srgbClr val="2C5475"/>
                </a:solidFill>
                <a:latin typeface="Calibri" pitchFamily="34" charset="0"/>
                <a:ea typeface="Calibri" pitchFamily="34" charset="-122"/>
                <a:cs typeface="Calibri" pitchFamily="34" charset="-120"/>
              </a:rPr>
              <a:t>High, medium, low. Low-confidence numbers are still useful, they just do not go in an email.</a:t>
            </a:r>
            <a:endParaRPr lang="en-US" sz="1250" dirty="0"/>
          </a:p>
        </p:txBody>
      </p:sp>
      <p:sp>
        <p:nvSpPr>
          <p:cNvPr id="15" name="Shape 13"/>
          <p:cNvSpPr/>
          <p:nvPr/>
        </p:nvSpPr>
        <p:spPr>
          <a:xfrm>
            <a:off x="640080" y="3694176"/>
            <a:ext cx="10881360" cy="640080"/>
          </a:xfrm>
          <a:prstGeom prst="roundRect">
            <a:avLst>
              <a:gd name="adj" fmla="val 7143"/>
            </a:avLst>
          </a:prstGeom>
          <a:solidFill>
            <a:srgbClr val="FFFFFF"/>
          </a:solidFill>
          <a:ln w="9525">
            <a:solidFill>
              <a:srgbClr val="D2E0EA"/>
            </a:solidFill>
            <a:prstDash val="solid"/>
          </a:ln>
          <a:effectLst>
            <a:outerShdw sx="100000" sy="100000" kx="0" ky="0" algn="bl" rotWithShape="0" blurRad="177800" dist="38100" dir="5400000">
              <a:srgbClr val="16304A">
                <a:alpha val="10000"/>
              </a:srgbClr>
            </a:outerShdw>
          </a:effectLst>
        </p:spPr>
      </p:sp>
      <p:sp>
        <p:nvSpPr>
          <p:cNvPr id="16" name="Shape 14"/>
          <p:cNvSpPr/>
          <p:nvPr/>
        </p:nvSpPr>
        <p:spPr>
          <a:xfrm>
            <a:off x="914400" y="3849624"/>
            <a:ext cx="329184" cy="329184"/>
          </a:xfrm>
          <a:prstGeom prst="ellipse">
            <a:avLst/>
          </a:prstGeom>
          <a:solidFill>
            <a:srgbClr val="D9694C"/>
          </a:solidFill>
          <a:ln w="12700">
            <a:solidFill>
              <a:srgbClr val="D9694C"/>
            </a:solidFill>
            <a:prstDash val="solid"/>
          </a:ln>
        </p:spPr>
      </p:sp>
      <p:sp>
        <p:nvSpPr>
          <p:cNvPr id="17" name="Text 15"/>
          <p:cNvSpPr/>
          <p:nvPr/>
        </p:nvSpPr>
        <p:spPr>
          <a:xfrm>
            <a:off x="914400" y="3849624"/>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a:t>
            </a:r>
            <a:endParaRPr lang="en-US" sz="1400" dirty="0"/>
          </a:p>
        </p:txBody>
      </p:sp>
      <p:sp>
        <p:nvSpPr>
          <p:cNvPr id="18" name="Text 16"/>
          <p:cNvSpPr/>
          <p:nvPr/>
        </p:nvSpPr>
        <p:spPr>
          <a:xfrm>
            <a:off x="1426464" y="3703320"/>
            <a:ext cx="3840480" cy="621792"/>
          </a:xfrm>
          <a:prstGeom prst="rect">
            <a:avLst/>
          </a:prstGeom>
          <a:noFill/>
          <a:ln/>
        </p:spPr>
        <p:txBody>
          <a:bodyPr wrap="square" lIns="0" tIns="0" rIns="0" bIns="0" rtlCol="0" anchor="ctr"/>
          <a:lstStyle/>
          <a:p>
            <a:pPr indent="0" marL="0">
              <a:buNone/>
            </a:pPr>
            <a:r>
              <a:rPr lang="en-US" sz="1400" b="1" dirty="0">
                <a:solidFill>
                  <a:srgbClr val="16304A"/>
                </a:solidFill>
                <a:latin typeface="Calibri" pitchFamily="34" charset="0"/>
                <a:ea typeface="Calibri" pitchFamily="34" charset="-122"/>
                <a:cs typeface="Calibri" pitchFamily="34" charset="-120"/>
              </a:rPr>
              <a:t>“Not found” beats a guess</a:t>
            </a:r>
            <a:endParaRPr lang="en-US" sz="1400" dirty="0"/>
          </a:p>
        </p:txBody>
      </p:sp>
      <p:sp>
        <p:nvSpPr>
          <p:cNvPr id="19" name="Text 17"/>
          <p:cNvSpPr/>
          <p:nvPr/>
        </p:nvSpPr>
        <p:spPr>
          <a:xfrm>
            <a:off x="5431536" y="3703320"/>
            <a:ext cx="5815584" cy="621792"/>
          </a:xfrm>
          <a:prstGeom prst="rect">
            <a:avLst/>
          </a:prstGeom>
          <a:noFill/>
          <a:ln/>
        </p:spPr>
        <p:txBody>
          <a:bodyPr wrap="square" lIns="0" tIns="0" rIns="0" bIns="0" rtlCol="0" anchor="ctr"/>
          <a:lstStyle/>
          <a:p>
            <a:pPr indent="0" marL="0">
              <a:lnSpc>
                <a:spcPts val="1600"/>
              </a:lnSpc>
              <a:buNone/>
            </a:pPr>
            <a:r>
              <a:rPr lang="en-US" sz="1250" dirty="0">
                <a:solidFill>
                  <a:srgbClr val="2C5475"/>
                </a:solidFill>
                <a:latin typeface="Calibri" pitchFamily="34" charset="0"/>
                <a:ea typeface="Calibri" pitchFamily="34" charset="-122"/>
                <a:cs typeface="Calibri" pitchFamily="34" charset="-120"/>
              </a:rPr>
              <a:t>A visible gap costs you nothing. A confident wrong number costs you the meeting.</a:t>
            </a:r>
            <a:endParaRPr lang="en-US" sz="1250" dirty="0"/>
          </a:p>
        </p:txBody>
      </p:sp>
      <p:sp>
        <p:nvSpPr>
          <p:cNvPr id="20" name="Shape 18"/>
          <p:cNvSpPr/>
          <p:nvPr/>
        </p:nvSpPr>
        <p:spPr>
          <a:xfrm>
            <a:off x="640080" y="4407408"/>
            <a:ext cx="10881360" cy="640080"/>
          </a:xfrm>
          <a:prstGeom prst="roundRect">
            <a:avLst>
              <a:gd name="adj" fmla="val 7143"/>
            </a:avLst>
          </a:prstGeom>
          <a:solidFill>
            <a:srgbClr val="FFFFFF"/>
          </a:solidFill>
          <a:ln w="9525">
            <a:solidFill>
              <a:srgbClr val="D2E0EA"/>
            </a:solidFill>
            <a:prstDash val="solid"/>
          </a:ln>
          <a:effectLst>
            <a:outerShdw sx="100000" sy="100000" kx="0" ky="0" algn="bl" rotWithShape="0" blurRad="177800" dist="38100" dir="5400000">
              <a:srgbClr val="16304A">
                <a:alpha val="10000"/>
              </a:srgbClr>
            </a:outerShdw>
          </a:effectLst>
        </p:spPr>
      </p:sp>
      <p:sp>
        <p:nvSpPr>
          <p:cNvPr id="21" name="Shape 19"/>
          <p:cNvSpPr/>
          <p:nvPr/>
        </p:nvSpPr>
        <p:spPr>
          <a:xfrm>
            <a:off x="914400" y="4562856"/>
            <a:ext cx="329184" cy="329184"/>
          </a:xfrm>
          <a:prstGeom prst="ellipse">
            <a:avLst/>
          </a:prstGeom>
          <a:solidFill>
            <a:srgbClr val="D9694C"/>
          </a:solidFill>
          <a:ln w="12700">
            <a:solidFill>
              <a:srgbClr val="D9694C"/>
            </a:solidFill>
            <a:prstDash val="solid"/>
          </a:ln>
        </p:spPr>
      </p:sp>
      <p:sp>
        <p:nvSpPr>
          <p:cNvPr id="22" name="Text 20"/>
          <p:cNvSpPr/>
          <p:nvPr/>
        </p:nvSpPr>
        <p:spPr>
          <a:xfrm>
            <a:off x="914400" y="4562856"/>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a:t>
            </a:r>
            <a:endParaRPr lang="en-US" sz="1400" dirty="0"/>
          </a:p>
        </p:txBody>
      </p:sp>
      <p:sp>
        <p:nvSpPr>
          <p:cNvPr id="23" name="Text 21"/>
          <p:cNvSpPr/>
          <p:nvPr/>
        </p:nvSpPr>
        <p:spPr>
          <a:xfrm>
            <a:off x="1426464" y="4416552"/>
            <a:ext cx="3840480" cy="621792"/>
          </a:xfrm>
          <a:prstGeom prst="rect">
            <a:avLst/>
          </a:prstGeom>
          <a:noFill/>
          <a:ln/>
        </p:spPr>
        <p:txBody>
          <a:bodyPr wrap="square" lIns="0" tIns="0" rIns="0" bIns="0" rtlCol="0" anchor="ctr"/>
          <a:lstStyle/>
          <a:p>
            <a:pPr indent="0" marL="0">
              <a:buNone/>
            </a:pPr>
            <a:r>
              <a:rPr lang="en-US" sz="1400" b="1" dirty="0">
                <a:solidFill>
                  <a:srgbClr val="16304A"/>
                </a:solidFill>
                <a:latin typeface="Calibri" pitchFamily="34" charset="0"/>
                <a:ea typeface="Calibri" pitchFamily="34" charset="-122"/>
                <a:cs typeface="Calibri" pitchFamily="34" charset="-120"/>
              </a:rPr>
              <a:t>Spot-check three at random</a:t>
            </a:r>
            <a:endParaRPr lang="en-US" sz="1400" dirty="0"/>
          </a:p>
        </p:txBody>
      </p:sp>
      <p:sp>
        <p:nvSpPr>
          <p:cNvPr id="24" name="Text 22"/>
          <p:cNvSpPr/>
          <p:nvPr/>
        </p:nvSpPr>
        <p:spPr>
          <a:xfrm>
            <a:off x="5431536" y="4416552"/>
            <a:ext cx="5815584" cy="621792"/>
          </a:xfrm>
          <a:prstGeom prst="rect">
            <a:avLst/>
          </a:prstGeom>
          <a:noFill/>
          <a:ln/>
        </p:spPr>
        <p:txBody>
          <a:bodyPr wrap="square" lIns="0" tIns="0" rIns="0" bIns="0" rtlCol="0" anchor="ctr"/>
          <a:lstStyle/>
          <a:p>
            <a:pPr indent="0" marL="0">
              <a:lnSpc>
                <a:spcPts val="1600"/>
              </a:lnSpc>
              <a:buNone/>
            </a:pPr>
            <a:r>
              <a:rPr lang="en-US" sz="1250" dirty="0">
                <a:solidFill>
                  <a:srgbClr val="2C5475"/>
                </a:solidFill>
                <a:latin typeface="Calibri" pitchFamily="34" charset="0"/>
                <a:ea typeface="Calibri" pitchFamily="34" charset="-122"/>
                <a:cs typeface="Calibri" pitchFamily="34" charset="-120"/>
              </a:rPr>
              <a:t>Every single run. Not the ones that look wrong, three at random. That is how you catch the pattern.</a:t>
            </a:r>
            <a:endParaRPr lang="en-US" sz="1250" dirty="0"/>
          </a:p>
        </p:txBody>
      </p:sp>
      <p:sp>
        <p:nvSpPr>
          <p:cNvPr id="25" name="Shape 23"/>
          <p:cNvSpPr/>
          <p:nvPr/>
        </p:nvSpPr>
        <p:spPr>
          <a:xfrm>
            <a:off x="640080" y="5120640"/>
            <a:ext cx="10881360" cy="640080"/>
          </a:xfrm>
          <a:prstGeom prst="roundRect">
            <a:avLst>
              <a:gd name="adj" fmla="val 7143"/>
            </a:avLst>
          </a:prstGeom>
          <a:solidFill>
            <a:srgbClr val="FFFFFF"/>
          </a:solidFill>
          <a:ln w="9525">
            <a:solidFill>
              <a:srgbClr val="D2E0EA"/>
            </a:solidFill>
            <a:prstDash val="solid"/>
          </a:ln>
          <a:effectLst>
            <a:outerShdw sx="100000" sy="100000" kx="0" ky="0" algn="bl" rotWithShape="0" blurRad="177800" dist="38100" dir="5400000">
              <a:srgbClr val="16304A">
                <a:alpha val="10000"/>
              </a:srgbClr>
            </a:outerShdw>
          </a:effectLst>
        </p:spPr>
      </p:sp>
      <p:sp>
        <p:nvSpPr>
          <p:cNvPr id="26" name="Shape 24"/>
          <p:cNvSpPr/>
          <p:nvPr/>
        </p:nvSpPr>
        <p:spPr>
          <a:xfrm>
            <a:off x="914400" y="5276088"/>
            <a:ext cx="329184" cy="329184"/>
          </a:xfrm>
          <a:prstGeom prst="ellipse">
            <a:avLst/>
          </a:prstGeom>
          <a:solidFill>
            <a:srgbClr val="D9694C"/>
          </a:solidFill>
          <a:ln w="12700">
            <a:solidFill>
              <a:srgbClr val="D9694C"/>
            </a:solidFill>
            <a:prstDash val="solid"/>
          </a:ln>
        </p:spPr>
      </p:sp>
      <p:sp>
        <p:nvSpPr>
          <p:cNvPr id="27" name="Text 25"/>
          <p:cNvSpPr/>
          <p:nvPr/>
        </p:nvSpPr>
        <p:spPr>
          <a:xfrm>
            <a:off x="914400" y="527608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a:t>
            </a:r>
            <a:endParaRPr lang="en-US" sz="1400" dirty="0"/>
          </a:p>
        </p:txBody>
      </p:sp>
      <p:sp>
        <p:nvSpPr>
          <p:cNvPr id="28" name="Text 26"/>
          <p:cNvSpPr/>
          <p:nvPr/>
        </p:nvSpPr>
        <p:spPr>
          <a:xfrm>
            <a:off x="1426464" y="5129784"/>
            <a:ext cx="3840480" cy="621792"/>
          </a:xfrm>
          <a:prstGeom prst="rect">
            <a:avLst/>
          </a:prstGeom>
          <a:noFill/>
          <a:ln/>
        </p:spPr>
        <p:txBody>
          <a:bodyPr wrap="square" lIns="0" tIns="0" rIns="0" bIns="0" rtlCol="0" anchor="ctr"/>
          <a:lstStyle/>
          <a:p>
            <a:pPr indent="0" marL="0">
              <a:buNone/>
            </a:pPr>
            <a:r>
              <a:rPr lang="en-US" sz="1400" b="1" dirty="0">
                <a:solidFill>
                  <a:srgbClr val="16304A"/>
                </a:solidFill>
                <a:latin typeface="Calibri" pitchFamily="34" charset="0"/>
                <a:ea typeface="Calibri" pitchFamily="34" charset="-122"/>
                <a:cs typeface="Calibri" pitchFamily="34" charset="-120"/>
              </a:rPr>
              <a:t>Date everything</a:t>
            </a:r>
            <a:endParaRPr lang="en-US" sz="1400" dirty="0"/>
          </a:p>
        </p:txBody>
      </p:sp>
      <p:sp>
        <p:nvSpPr>
          <p:cNvPr id="29" name="Text 27"/>
          <p:cNvSpPr/>
          <p:nvPr/>
        </p:nvSpPr>
        <p:spPr>
          <a:xfrm>
            <a:off x="5431536" y="5129784"/>
            <a:ext cx="5815584" cy="621792"/>
          </a:xfrm>
          <a:prstGeom prst="rect">
            <a:avLst/>
          </a:prstGeom>
          <a:noFill/>
          <a:ln/>
        </p:spPr>
        <p:txBody>
          <a:bodyPr wrap="square" lIns="0" tIns="0" rIns="0" bIns="0" rtlCol="0" anchor="ctr"/>
          <a:lstStyle/>
          <a:p>
            <a:pPr indent="0" marL="0">
              <a:lnSpc>
                <a:spcPts val="1600"/>
              </a:lnSpc>
              <a:buNone/>
            </a:pPr>
            <a:r>
              <a:rPr lang="en-US" sz="1250" dirty="0">
                <a:solidFill>
                  <a:srgbClr val="2C5475"/>
                </a:solidFill>
                <a:latin typeface="Calibri" pitchFamily="34" charset="0"/>
                <a:ea typeface="Calibri" pitchFamily="34" charset="-122"/>
                <a:cs typeface="Calibri" pitchFamily="34" charset="-120"/>
              </a:rPr>
              <a:t>A trigger from fourteen months ago is not a trigger. Make it tell you when.</a:t>
            </a:r>
            <a:endParaRPr lang="en-US" sz="1250" dirty="0"/>
          </a:p>
        </p:txBody>
      </p:sp>
      <p:sp>
        <p:nvSpPr>
          <p:cNvPr id="30" name="Text 28"/>
          <p:cNvSpPr/>
          <p:nvPr/>
        </p:nvSpPr>
        <p:spPr>
          <a:xfrm>
            <a:off x="640080" y="6016752"/>
            <a:ext cx="10881360" cy="310896"/>
          </a:xfrm>
          <a:prstGeom prst="rect">
            <a:avLst/>
          </a:prstGeom>
          <a:noFill/>
          <a:ln/>
        </p:spPr>
        <p:txBody>
          <a:bodyPr wrap="square" lIns="0" tIns="0" rIns="0" bIns="0" rtlCol="0" anchor="ctr"/>
          <a:lstStyle/>
          <a:p>
            <a:pPr indent="0" marL="0">
              <a:buNone/>
            </a:pPr>
            <a:r>
              <a:rPr lang="en-US" sz="1550" b="1" dirty="0">
                <a:solidFill>
                  <a:srgbClr val="C2603F"/>
                </a:solidFill>
                <a:latin typeface="Arial" pitchFamily="34" charset="0"/>
                <a:ea typeface="Arial" pitchFamily="34" charset="-122"/>
                <a:cs typeface="Arial" pitchFamily="34" charset="-120"/>
              </a:rPr>
              <a:t>You are still the expert. The AI just did two days of reading in four minutes.</a:t>
            </a:r>
            <a:endParaRPr lang="en-US" sz="1550" dirty="0"/>
          </a:p>
        </p:txBody>
      </p:sp>
      <p:sp>
        <p:nvSpPr>
          <p:cNvPr id="31" name="Text 29"/>
          <p:cNvSpPr/>
          <p:nvPr/>
        </p:nvSpPr>
        <p:spPr>
          <a:xfrm>
            <a:off x="640080" y="6473952"/>
            <a:ext cx="5486400" cy="237744"/>
          </a:xfrm>
          <a:prstGeom prst="rect">
            <a:avLst/>
          </a:prstGeom>
          <a:noFill/>
          <a:ln/>
        </p:spPr>
        <p:txBody>
          <a:bodyPr wrap="square" lIns="0" tIns="0" rIns="0" bIns="0" rtlCol="0" anchor="ctr"/>
          <a:lstStyle/>
          <a:p>
            <a:pPr indent="0" marL="0">
              <a:buNone/>
            </a:pPr>
            <a:r>
              <a:rPr lang="en-US" sz="850" spc="160" kern="0" dirty="0">
                <a:solidFill>
                  <a:srgbClr val="6B8499"/>
                </a:solidFill>
                <a:latin typeface="Courier New" pitchFamily="34" charset="0"/>
                <a:ea typeface="Courier New" pitchFamily="34" charset="-122"/>
                <a:cs typeface="Courier New" pitchFamily="34" charset="-120"/>
              </a:rPr>
              <a:t>AI × CRE  ·  SESSION 06  ·  AUG 21, 2026</a:t>
            </a:r>
            <a:endParaRPr lang="en-US" sz="850" dirty="0"/>
          </a:p>
        </p:txBody>
      </p:sp>
      <p:sp>
        <p:nvSpPr>
          <p:cNvPr id="32" name="Text 30"/>
          <p:cNvSpPr/>
          <p:nvPr/>
        </p:nvSpPr>
        <p:spPr>
          <a:xfrm>
            <a:off x="10972800" y="6473952"/>
            <a:ext cx="548640" cy="237744"/>
          </a:xfrm>
          <a:prstGeom prst="rect">
            <a:avLst/>
          </a:prstGeom>
          <a:noFill/>
          <a:ln/>
        </p:spPr>
        <p:txBody>
          <a:bodyPr wrap="square" lIns="0" tIns="0" rIns="0" bIns="0" rtlCol="0" anchor="ctr"/>
          <a:lstStyle/>
          <a:p>
            <a:pPr algn="r" indent="0" marL="0">
              <a:buNone/>
            </a:pPr>
            <a:r>
              <a:rPr lang="en-US" sz="850" dirty="0">
                <a:solidFill>
                  <a:srgbClr val="6B8499"/>
                </a:solidFill>
                <a:latin typeface="Courier New" pitchFamily="34" charset="0"/>
                <a:ea typeface="Courier New" pitchFamily="34" charset="-122"/>
                <a:cs typeface="Courier New" pitchFamily="34" charset="-120"/>
              </a:rPr>
              <a:t>19</a:t>
            </a:r>
            <a:endParaRPr lang="en-US" sz="85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16304A"/>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40080" y="2286000"/>
            <a:ext cx="1371600" cy="1371600"/>
          </a:xfrm>
          <a:prstGeom prst="rect">
            <a:avLst/>
          </a:prstGeom>
        </p:spPr>
      </p:pic>
      <p:sp>
        <p:nvSpPr>
          <p:cNvPr id="3" name="Text 0"/>
          <p:cNvSpPr/>
          <p:nvPr/>
        </p:nvSpPr>
        <p:spPr>
          <a:xfrm>
            <a:off x="2331720" y="2395728"/>
            <a:ext cx="5486400" cy="274320"/>
          </a:xfrm>
          <a:prstGeom prst="rect">
            <a:avLst/>
          </a:prstGeom>
          <a:noFill/>
          <a:ln/>
        </p:spPr>
        <p:txBody>
          <a:bodyPr wrap="square" lIns="0" tIns="0" rIns="0" bIns="0" rtlCol="0" anchor="ctr"/>
          <a:lstStyle/>
          <a:p>
            <a:pPr indent="0" marL="0">
              <a:buNone/>
            </a:pPr>
            <a:r>
              <a:rPr lang="en-US" sz="1200" b="1" spc="280" kern="0" dirty="0">
                <a:solidFill>
                  <a:srgbClr val="D9694C"/>
                </a:solidFill>
                <a:latin typeface="Courier New" pitchFamily="34" charset="0"/>
                <a:ea typeface="Courier New" pitchFamily="34" charset="-122"/>
                <a:cs typeface="Courier New" pitchFamily="34" charset="-120"/>
              </a:rPr>
              <a:t>PART FOUR</a:t>
            </a:r>
            <a:endParaRPr lang="en-US" sz="1200" dirty="0"/>
          </a:p>
        </p:txBody>
      </p:sp>
      <p:sp>
        <p:nvSpPr>
          <p:cNvPr id="4" name="Text 1"/>
          <p:cNvSpPr/>
          <p:nvPr/>
        </p:nvSpPr>
        <p:spPr>
          <a:xfrm>
            <a:off x="2331720" y="2743200"/>
            <a:ext cx="9144000" cy="1005840"/>
          </a:xfrm>
          <a:prstGeom prst="rect">
            <a:avLst/>
          </a:prstGeom>
          <a:noFill/>
          <a:ln/>
        </p:spPr>
        <p:txBody>
          <a:bodyPr wrap="square" lIns="0" tIns="0" rIns="0" bIns="0" rtlCol="0" anchor="ctr"/>
          <a:lstStyle/>
          <a:p>
            <a:pPr indent="0" marL="0">
              <a:buNone/>
            </a:pPr>
            <a:r>
              <a:rPr lang="en-US" sz="4400" b="1" dirty="0">
                <a:solidFill>
                  <a:srgbClr val="EAF2F7"/>
                </a:solidFill>
                <a:latin typeface="Arial" pitchFamily="34" charset="0"/>
                <a:ea typeface="Arial" pitchFamily="34" charset="-122"/>
                <a:cs typeface="Arial" pitchFamily="34" charset="-120"/>
              </a:rPr>
              <a:t>Make it actionable</a:t>
            </a:r>
            <a:endParaRPr lang="en-US" sz="4400" dirty="0"/>
          </a:p>
        </p:txBody>
      </p:sp>
      <p:sp>
        <p:nvSpPr>
          <p:cNvPr id="5" name="Text 2"/>
          <p:cNvSpPr/>
          <p:nvPr/>
        </p:nvSpPr>
        <p:spPr>
          <a:xfrm>
            <a:off x="2331720" y="3840480"/>
            <a:ext cx="7863840" cy="548640"/>
          </a:xfrm>
          <a:prstGeom prst="rect">
            <a:avLst/>
          </a:prstGeom>
          <a:noFill/>
          <a:ln/>
        </p:spPr>
        <p:txBody>
          <a:bodyPr wrap="square" lIns="0" tIns="0" rIns="0" bIns="0" rtlCol="0" anchor="t"/>
          <a:lstStyle/>
          <a:p>
            <a:pPr indent="0" marL="0">
              <a:lnSpc>
                <a:spcPts val="2100"/>
              </a:lnSpc>
              <a:buNone/>
            </a:pPr>
            <a:r>
              <a:rPr lang="en-US" sz="1500" dirty="0">
                <a:solidFill>
                  <a:srgbClr val="9FC0D8"/>
                </a:solidFill>
                <a:latin typeface="Calibri" pitchFamily="34" charset="0"/>
                <a:ea typeface="Calibri" pitchFamily="34" charset="-122"/>
                <a:cs typeface="Calibri" pitchFamily="34" charset="-120"/>
              </a:rPr>
              <a:t>A list you don't work is a hobby. Here's how it turns into Monday.</a:t>
            </a:r>
            <a:endParaRPr lang="en-US" sz="15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EAF2F7"/>
        </a:solidFill>
      </p:bgPr>
    </p:bg>
    <p:spTree>
      <p:nvGrpSpPr>
        <p:cNvPr id="1" name=""/>
        <p:cNvGrpSpPr/>
        <p:nvPr/>
      </p:nvGrpSpPr>
      <p:grpSpPr>
        <a:xfrm>
          <a:off x="0" y="0"/>
          <a:ext cx="0" cy="0"/>
          <a:chOff x="0" y="0"/>
          <a:chExt cx="0" cy="0"/>
        </a:xfrm>
      </p:grpSpPr>
      <p:sp>
        <p:nvSpPr>
          <p:cNvPr id="2" name="Text 0"/>
          <p:cNvSpPr/>
          <p:nvPr/>
        </p:nvSpPr>
        <p:spPr>
          <a:xfrm>
            <a:off x="640080" y="475488"/>
            <a:ext cx="10881360" cy="237744"/>
          </a:xfrm>
          <a:prstGeom prst="rect">
            <a:avLst/>
          </a:prstGeom>
          <a:noFill/>
          <a:ln/>
        </p:spPr>
        <p:txBody>
          <a:bodyPr wrap="square" lIns="0" tIns="0" rIns="0" bIns="0" rtlCol="0" anchor="ctr"/>
          <a:lstStyle/>
          <a:p>
            <a:pPr indent="0" marL="0">
              <a:buNone/>
            </a:pPr>
            <a:r>
              <a:rPr lang="en-US" sz="1100" b="1" spc="240" kern="0" dirty="0">
                <a:solidFill>
                  <a:srgbClr val="C2603F"/>
                </a:solidFill>
                <a:latin typeface="Courier New" pitchFamily="34" charset="0"/>
                <a:ea typeface="Courier New" pitchFamily="34" charset="-122"/>
                <a:cs typeface="Courier New" pitchFamily="34" charset="-120"/>
              </a:rPr>
              <a:t>16 · YOUR CRITERIA</a:t>
            </a:r>
            <a:endParaRPr lang="en-US" sz="1100" dirty="0"/>
          </a:p>
        </p:txBody>
      </p:sp>
      <p:sp>
        <p:nvSpPr>
          <p:cNvPr id="3" name="Text 1"/>
          <p:cNvSpPr/>
          <p:nvPr/>
        </p:nvSpPr>
        <p:spPr>
          <a:xfrm>
            <a:off x="640080" y="749808"/>
            <a:ext cx="8229600" cy="1005840"/>
          </a:xfrm>
          <a:prstGeom prst="rect">
            <a:avLst/>
          </a:prstGeom>
          <a:noFill/>
          <a:ln/>
        </p:spPr>
        <p:txBody>
          <a:bodyPr wrap="square" lIns="0" tIns="0" rIns="0" bIns="0" rtlCol="0" anchor="ctr"/>
          <a:lstStyle/>
          <a:p>
            <a:pPr indent="0" marL="0">
              <a:lnSpc>
                <a:spcPts val="4000"/>
              </a:lnSpc>
              <a:buNone/>
            </a:pPr>
            <a:r>
              <a:rPr lang="en-US" sz="3400" b="1" dirty="0">
                <a:solidFill>
                  <a:srgbClr val="16304A"/>
                </a:solidFill>
                <a:latin typeface="Arial" pitchFamily="34" charset="0"/>
                <a:ea typeface="Arial" pitchFamily="34" charset="-122"/>
                <a:cs typeface="Arial" pitchFamily="34" charset="-120"/>
              </a:rPr>
              <a:t>The platform filtered.</a:t>
            </a:r>
            <a:endParaRPr lang="en-US" sz="3400" dirty="0"/>
          </a:p>
          <a:p>
            <a:pPr indent="0" marL="0">
              <a:lnSpc>
                <a:spcPts val="4000"/>
              </a:lnSpc>
              <a:buNone/>
            </a:pPr>
            <a:r>
              <a:rPr lang="en-US" sz="3400" b="1" dirty="0">
                <a:solidFill>
                  <a:srgbClr val="16304A"/>
                </a:solidFill>
                <a:latin typeface="Arial" pitchFamily="34" charset="0"/>
                <a:ea typeface="Arial" pitchFamily="34" charset="-122"/>
                <a:cs typeface="Arial" pitchFamily="34" charset="-120"/>
              </a:rPr>
              <a:t>Now you score.</a:t>
            </a:r>
            <a:endParaRPr lang="en-US" sz="3400" dirty="0"/>
          </a:p>
        </p:txBody>
      </p:sp>
      <p:sp>
        <p:nvSpPr>
          <p:cNvPr id="4" name="Text 2"/>
          <p:cNvSpPr/>
          <p:nvPr/>
        </p:nvSpPr>
        <p:spPr>
          <a:xfrm>
            <a:off x="640080" y="1810512"/>
            <a:ext cx="9509760" cy="457200"/>
          </a:xfrm>
          <a:prstGeom prst="rect">
            <a:avLst/>
          </a:prstGeom>
          <a:noFill/>
          <a:ln/>
        </p:spPr>
        <p:txBody>
          <a:bodyPr wrap="square" lIns="0" tIns="0" rIns="0" bIns="0" rtlCol="0" anchor="t"/>
          <a:lstStyle/>
          <a:p>
            <a:pPr indent="0" marL="0">
              <a:lnSpc>
                <a:spcPts val="2000"/>
              </a:lnSpc>
              <a:buNone/>
            </a:pPr>
            <a:r>
              <a:rPr lang="en-US" sz="1500" dirty="0">
                <a:solidFill>
                  <a:srgbClr val="2C5475"/>
                </a:solidFill>
                <a:latin typeface="Calibri" pitchFamily="34" charset="0"/>
                <a:ea typeface="Calibri" pitchFamily="34" charset="-122"/>
                <a:cs typeface="Calibri" pitchFamily="34" charset="-120"/>
              </a:rPr>
              <a:t>Filters got you a result set. Scoring is what turns it into an order to work it in. Write these down before you look at a single name.</a:t>
            </a:r>
            <a:endParaRPr lang="en-US" sz="1500" dirty="0"/>
          </a:p>
        </p:txBody>
      </p:sp>
      <p:sp>
        <p:nvSpPr>
          <p:cNvPr id="5" name="Shape 3"/>
          <p:cNvSpPr/>
          <p:nvPr/>
        </p:nvSpPr>
        <p:spPr>
          <a:xfrm>
            <a:off x="640080" y="2999232"/>
            <a:ext cx="3456432" cy="1207008"/>
          </a:xfrm>
          <a:prstGeom prst="roundRect">
            <a:avLst>
              <a:gd name="adj" fmla="val 3788"/>
            </a:avLst>
          </a:prstGeom>
          <a:solidFill>
            <a:srgbClr val="FFFFFF"/>
          </a:solidFill>
          <a:ln w="9525">
            <a:solidFill>
              <a:srgbClr val="D2E0EA"/>
            </a:solidFill>
            <a:prstDash val="solid"/>
          </a:ln>
          <a:effectLst>
            <a:outerShdw sx="100000" sy="100000" kx="0" ky="0" algn="bl" rotWithShape="0" blurRad="177800" dist="38100" dir="5400000">
              <a:srgbClr val="16304A">
                <a:alpha val="10000"/>
              </a:srgbClr>
            </a:outerShdw>
          </a:effectLst>
        </p:spPr>
      </p:sp>
      <p:sp>
        <p:nvSpPr>
          <p:cNvPr id="6" name="Text 4"/>
          <p:cNvSpPr/>
          <p:nvPr/>
        </p:nvSpPr>
        <p:spPr>
          <a:xfrm>
            <a:off x="877824" y="3145536"/>
            <a:ext cx="2980944" cy="329184"/>
          </a:xfrm>
          <a:prstGeom prst="rect">
            <a:avLst/>
          </a:prstGeom>
          <a:noFill/>
          <a:ln/>
        </p:spPr>
        <p:txBody>
          <a:bodyPr wrap="square" lIns="0" tIns="0" rIns="0" bIns="0" rtlCol="0" anchor="ctr"/>
          <a:lstStyle/>
          <a:p>
            <a:pPr indent="0" marL="0">
              <a:buNone/>
            </a:pPr>
            <a:r>
              <a:rPr lang="en-US" sz="1600" b="1" dirty="0">
                <a:solidFill>
                  <a:srgbClr val="16304A"/>
                </a:solidFill>
                <a:latin typeface="Arial" pitchFamily="34" charset="0"/>
                <a:ea typeface="Arial" pitchFamily="34" charset="-122"/>
                <a:cs typeface="Arial" pitchFamily="34" charset="-120"/>
              </a:rPr>
              <a:t>Size floor</a:t>
            </a:r>
            <a:endParaRPr lang="en-US" sz="1600" dirty="0"/>
          </a:p>
        </p:txBody>
      </p:sp>
      <p:sp>
        <p:nvSpPr>
          <p:cNvPr id="7" name="Text 5"/>
          <p:cNvSpPr/>
          <p:nvPr/>
        </p:nvSpPr>
        <p:spPr>
          <a:xfrm>
            <a:off x="877824" y="3493008"/>
            <a:ext cx="2980944" cy="365760"/>
          </a:xfrm>
          <a:prstGeom prst="rect">
            <a:avLst/>
          </a:prstGeom>
          <a:noFill/>
          <a:ln/>
        </p:spPr>
        <p:txBody>
          <a:bodyPr wrap="square" lIns="0" tIns="0" rIns="0" bIns="0" rtlCol="0" anchor="t"/>
          <a:lstStyle/>
          <a:p>
            <a:pPr indent="0" marL="0">
              <a:lnSpc>
                <a:spcPts val="1600"/>
              </a:lnSpc>
              <a:buNone/>
            </a:pPr>
            <a:r>
              <a:rPr lang="en-US" sz="1250" dirty="0">
                <a:solidFill>
                  <a:srgbClr val="2C5475"/>
                </a:solidFill>
                <a:latin typeface="Calibri" pitchFamily="34" charset="0"/>
                <a:ea typeface="Calibri" pitchFamily="34" charset="-122"/>
                <a:cs typeface="Calibri" pitchFamily="34" charset="-120"/>
              </a:rPr>
              <a:t>Below this, not worth your time.</a:t>
            </a:r>
            <a:endParaRPr lang="en-US" sz="1250" dirty="0"/>
          </a:p>
        </p:txBody>
      </p:sp>
      <p:sp>
        <p:nvSpPr>
          <p:cNvPr id="8" name="Text 6"/>
          <p:cNvSpPr/>
          <p:nvPr/>
        </p:nvSpPr>
        <p:spPr>
          <a:xfrm>
            <a:off x="877824" y="3877056"/>
            <a:ext cx="2980944" cy="274320"/>
          </a:xfrm>
          <a:prstGeom prst="rect">
            <a:avLst/>
          </a:prstGeom>
          <a:noFill/>
          <a:ln/>
        </p:spPr>
        <p:txBody>
          <a:bodyPr wrap="square" lIns="0" tIns="0" rIns="0" bIns="0" rtlCol="0" anchor="ctr"/>
          <a:lstStyle/>
          <a:p>
            <a:pPr indent="0" marL="0">
              <a:buNone/>
            </a:pPr>
            <a:r>
              <a:rPr lang="en-US" sz="1050" dirty="0">
                <a:solidFill>
                  <a:srgbClr val="C2603F"/>
                </a:solidFill>
                <a:latin typeface="Courier New" pitchFamily="34" charset="0"/>
                <a:ea typeface="Courier New" pitchFamily="34" charset="-122"/>
                <a:cs typeface="Courier New" pitchFamily="34" charset="-120"/>
              </a:rPr>
              <a:t>e.g. 50+ properties</a:t>
            </a:r>
            <a:endParaRPr lang="en-US" sz="1050" dirty="0"/>
          </a:p>
        </p:txBody>
      </p:sp>
      <p:sp>
        <p:nvSpPr>
          <p:cNvPr id="9" name="Shape 7"/>
          <p:cNvSpPr/>
          <p:nvPr/>
        </p:nvSpPr>
        <p:spPr>
          <a:xfrm>
            <a:off x="4352544" y="2999232"/>
            <a:ext cx="3456432" cy="1207008"/>
          </a:xfrm>
          <a:prstGeom prst="roundRect">
            <a:avLst>
              <a:gd name="adj" fmla="val 3788"/>
            </a:avLst>
          </a:prstGeom>
          <a:solidFill>
            <a:srgbClr val="FFFFFF"/>
          </a:solidFill>
          <a:ln w="9525">
            <a:solidFill>
              <a:srgbClr val="D2E0EA"/>
            </a:solidFill>
            <a:prstDash val="solid"/>
          </a:ln>
          <a:effectLst>
            <a:outerShdw sx="100000" sy="100000" kx="0" ky="0" algn="bl" rotWithShape="0" blurRad="177800" dist="38100" dir="5400000">
              <a:srgbClr val="16304A">
                <a:alpha val="10000"/>
              </a:srgbClr>
            </a:outerShdw>
          </a:effectLst>
        </p:spPr>
      </p:sp>
      <p:sp>
        <p:nvSpPr>
          <p:cNvPr id="10" name="Text 8"/>
          <p:cNvSpPr/>
          <p:nvPr/>
        </p:nvSpPr>
        <p:spPr>
          <a:xfrm>
            <a:off x="4590288" y="3145536"/>
            <a:ext cx="2980944" cy="329184"/>
          </a:xfrm>
          <a:prstGeom prst="rect">
            <a:avLst/>
          </a:prstGeom>
          <a:noFill/>
          <a:ln/>
        </p:spPr>
        <p:txBody>
          <a:bodyPr wrap="square" lIns="0" tIns="0" rIns="0" bIns="0" rtlCol="0" anchor="ctr"/>
          <a:lstStyle/>
          <a:p>
            <a:pPr indent="0" marL="0">
              <a:buNone/>
            </a:pPr>
            <a:r>
              <a:rPr lang="en-US" sz="1600" b="1" dirty="0">
                <a:solidFill>
                  <a:srgbClr val="16304A"/>
                </a:solidFill>
                <a:latin typeface="Arial" pitchFamily="34" charset="0"/>
                <a:ea typeface="Arial" pitchFamily="34" charset="-122"/>
                <a:cs typeface="Arial" pitchFamily="34" charset="-120"/>
              </a:rPr>
              <a:t>Markets</a:t>
            </a:r>
            <a:endParaRPr lang="en-US" sz="1600" dirty="0"/>
          </a:p>
        </p:txBody>
      </p:sp>
      <p:sp>
        <p:nvSpPr>
          <p:cNvPr id="11" name="Text 9"/>
          <p:cNvSpPr/>
          <p:nvPr/>
        </p:nvSpPr>
        <p:spPr>
          <a:xfrm>
            <a:off x="4590288" y="3493008"/>
            <a:ext cx="2980944" cy="365760"/>
          </a:xfrm>
          <a:prstGeom prst="rect">
            <a:avLst/>
          </a:prstGeom>
          <a:noFill/>
          <a:ln/>
        </p:spPr>
        <p:txBody>
          <a:bodyPr wrap="square" lIns="0" tIns="0" rIns="0" bIns="0" rtlCol="0" anchor="t"/>
          <a:lstStyle/>
          <a:p>
            <a:pPr indent="0" marL="0">
              <a:lnSpc>
                <a:spcPts val="1600"/>
              </a:lnSpc>
              <a:buNone/>
            </a:pPr>
            <a:r>
              <a:rPr lang="en-US" sz="1250" dirty="0">
                <a:solidFill>
                  <a:srgbClr val="2C5475"/>
                </a:solidFill>
                <a:latin typeface="Calibri" pitchFamily="34" charset="0"/>
                <a:ea typeface="Calibri" pitchFamily="34" charset="-122"/>
                <a:cs typeface="Calibri" pitchFamily="34" charset="-120"/>
              </a:rPr>
              <a:t>Where you can actually service it.</a:t>
            </a:r>
            <a:endParaRPr lang="en-US" sz="1250" dirty="0"/>
          </a:p>
        </p:txBody>
      </p:sp>
      <p:sp>
        <p:nvSpPr>
          <p:cNvPr id="12" name="Text 10"/>
          <p:cNvSpPr/>
          <p:nvPr/>
        </p:nvSpPr>
        <p:spPr>
          <a:xfrm>
            <a:off x="4590288" y="3877056"/>
            <a:ext cx="2980944" cy="274320"/>
          </a:xfrm>
          <a:prstGeom prst="rect">
            <a:avLst/>
          </a:prstGeom>
          <a:noFill/>
          <a:ln/>
        </p:spPr>
        <p:txBody>
          <a:bodyPr wrap="square" lIns="0" tIns="0" rIns="0" bIns="0" rtlCol="0" anchor="ctr"/>
          <a:lstStyle/>
          <a:p>
            <a:pPr indent="0" marL="0">
              <a:buNone/>
            </a:pPr>
            <a:r>
              <a:rPr lang="en-US" sz="1050" dirty="0">
                <a:solidFill>
                  <a:srgbClr val="C2603F"/>
                </a:solidFill>
                <a:latin typeface="Courier New" pitchFamily="34" charset="0"/>
                <a:ea typeface="Courier New" pitchFamily="34" charset="-122"/>
                <a:cs typeface="Courier New" pitchFamily="34" charset="-120"/>
              </a:rPr>
              <a:t>e.g. national</a:t>
            </a:r>
            <a:endParaRPr lang="en-US" sz="1050" dirty="0"/>
          </a:p>
        </p:txBody>
      </p:sp>
      <p:sp>
        <p:nvSpPr>
          <p:cNvPr id="13" name="Shape 11"/>
          <p:cNvSpPr/>
          <p:nvPr/>
        </p:nvSpPr>
        <p:spPr>
          <a:xfrm>
            <a:off x="8065008" y="2999232"/>
            <a:ext cx="3456432" cy="1207008"/>
          </a:xfrm>
          <a:prstGeom prst="roundRect">
            <a:avLst>
              <a:gd name="adj" fmla="val 3788"/>
            </a:avLst>
          </a:prstGeom>
          <a:solidFill>
            <a:srgbClr val="FFFFFF"/>
          </a:solidFill>
          <a:ln w="9525">
            <a:solidFill>
              <a:srgbClr val="D2E0EA"/>
            </a:solidFill>
            <a:prstDash val="solid"/>
          </a:ln>
          <a:effectLst>
            <a:outerShdw sx="100000" sy="100000" kx="0" ky="0" algn="bl" rotWithShape="0" blurRad="177800" dist="38100" dir="5400000">
              <a:srgbClr val="16304A">
                <a:alpha val="10000"/>
              </a:srgbClr>
            </a:outerShdw>
          </a:effectLst>
        </p:spPr>
      </p:sp>
      <p:sp>
        <p:nvSpPr>
          <p:cNvPr id="14" name="Text 12"/>
          <p:cNvSpPr/>
          <p:nvPr/>
        </p:nvSpPr>
        <p:spPr>
          <a:xfrm>
            <a:off x="8302752" y="3145536"/>
            <a:ext cx="2980944" cy="329184"/>
          </a:xfrm>
          <a:prstGeom prst="rect">
            <a:avLst/>
          </a:prstGeom>
          <a:noFill/>
          <a:ln/>
        </p:spPr>
        <p:txBody>
          <a:bodyPr wrap="square" lIns="0" tIns="0" rIns="0" bIns="0" rtlCol="0" anchor="ctr"/>
          <a:lstStyle/>
          <a:p>
            <a:pPr indent="0" marL="0">
              <a:buNone/>
            </a:pPr>
            <a:r>
              <a:rPr lang="en-US" sz="1600" b="1" dirty="0">
                <a:solidFill>
                  <a:srgbClr val="16304A"/>
                </a:solidFill>
                <a:latin typeface="Arial" pitchFamily="34" charset="0"/>
                <a:ea typeface="Arial" pitchFamily="34" charset="-122"/>
                <a:cs typeface="Arial" pitchFamily="34" charset="-120"/>
              </a:rPr>
              <a:t>Asset types</a:t>
            </a:r>
            <a:endParaRPr lang="en-US" sz="1600" dirty="0"/>
          </a:p>
        </p:txBody>
      </p:sp>
      <p:sp>
        <p:nvSpPr>
          <p:cNvPr id="15" name="Text 13"/>
          <p:cNvSpPr/>
          <p:nvPr/>
        </p:nvSpPr>
        <p:spPr>
          <a:xfrm>
            <a:off x="8302752" y="3493008"/>
            <a:ext cx="2980944" cy="365760"/>
          </a:xfrm>
          <a:prstGeom prst="rect">
            <a:avLst/>
          </a:prstGeom>
          <a:noFill/>
          <a:ln/>
        </p:spPr>
        <p:txBody>
          <a:bodyPr wrap="square" lIns="0" tIns="0" rIns="0" bIns="0" rtlCol="0" anchor="t"/>
          <a:lstStyle/>
          <a:p>
            <a:pPr indent="0" marL="0">
              <a:lnSpc>
                <a:spcPts val="1600"/>
              </a:lnSpc>
              <a:buNone/>
            </a:pPr>
            <a:r>
              <a:rPr lang="en-US" sz="1250" dirty="0">
                <a:solidFill>
                  <a:srgbClr val="2C5475"/>
                </a:solidFill>
                <a:latin typeface="Calibri" pitchFamily="34" charset="0"/>
                <a:ea typeface="Calibri" pitchFamily="34" charset="-122"/>
                <a:cs typeface="Calibri" pitchFamily="34" charset="-120"/>
              </a:rPr>
              <a:t>Where your offer genuinely fits.</a:t>
            </a:r>
            <a:endParaRPr lang="en-US" sz="1250" dirty="0"/>
          </a:p>
        </p:txBody>
      </p:sp>
      <p:sp>
        <p:nvSpPr>
          <p:cNvPr id="16" name="Text 14"/>
          <p:cNvSpPr/>
          <p:nvPr/>
        </p:nvSpPr>
        <p:spPr>
          <a:xfrm>
            <a:off x="8302752" y="3877056"/>
            <a:ext cx="2980944" cy="274320"/>
          </a:xfrm>
          <a:prstGeom prst="rect">
            <a:avLst/>
          </a:prstGeom>
          <a:noFill/>
          <a:ln/>
        </p:spPr>
        <p:txBody>
          <a:bodyPr wrap="square" lIns="0" tIns="0" rIns="0" bIns="0" rtlCol="0" anchor="ctr"/>
          <a:lstStyle/>
          <a:p>
            <a:pPr indent="0" marL="0">
              <a:buNone/>
            </a:pPr>
            <a:r>
              <a:rPr lang="en-US" sz="1050" dirty="0">
                <a:solidFill>
                  <a:srgbClr val="C2603F"/>
                </a:solidFill>
                <a:latin typeface="Courier New" pitchFamily="34" charset="0"/>
                <a:ea typeface="Courier New" pitchFamily="34" charset="-122"/>
                <a:cs typeface="Courier New" pitchFamily="34" charset="-120"/>
              </a:rPr>
              <a:t>e.g. industrial, retail</a:t>
            </a:r>
            <a:endParaRPr lang="en-US" sz="1050" dirty="0"/>
          </a:p>
        </p:txBody>
      </p:sp>
      <p:sp>
        <p:nvSpPr>
          <p:cNvPr id="17" name="Shape 15"/>
          <p:cNvSpPr/>
          <p:nvPr/>
        </p:nvSpPr>
        <p:spPr>
          <a:xfrm>
            <a:off x="640080" y="4462272"/>
            <a:ext cx="3456432" cy="1207008"/>
          </a:xfrm>
          <a:prstGeom prst="roundRect">
            <a:avLst>
              <a:gd name="adj" fmla="val 3788"/>
            </a:avLst>
          </a:prstGeom>
          <a:solidFill>
            <a:srgbClr val="D9E7F0"/>
          </a:solidFill>
          <a:ln w="9525">
            <a:solidFill>
              <a:srgbClr val="D2E0EA"/>
            </a:solidFill>
            <a:prstDash val="solid"/>
          </a:ln>
          <a:effectLst>
            <a:outerShdw sx="100000" sy="100000" kx="0" ky="0" algn="bl" rotWithShape="0" blurRad="177800" dist="38100" dir="5400000">
              <a:srgbClr val="16304A">
                <a:alpha val="10000"/>
              </a:srgbClr>
            </a:outerShdw>
          </a:effectLst>
        </p:spPr>
      </p:sp>
      <p:sp>
        <p:nvSpPr>
          <p:cNvPr id="18" name="Text 16"/>
          <p:cNvSpPr/>
          <p:nvPr/>
        </p:nvSpPr>
        <p:spPr>
          <a:xfrm>
            <a:off x="877824" y="4608576"/>
            <a:ext cx="2980944" cy="329184"/>
          </a:xfrm>
          <a:prstGeom prst="rect">
            <a:avLst/>
          </a:prstGeom>
          <a:noFill/>
          <a:ln/>
        </p:spPr>
        <p:txBody>
          <a:bodyPr wrap="square" lIns="0" tIns="0" rIns="0" bIns="0" rtlCol="0" anchor="ctr"/>
          <a:lstStyle/>
          <a:p>
            <a:pPr indent="0" marL="0">
              <a:buNone/>
            </a:pPr>
            <a:r>
              <a:rPr lang="en-US" sz="1600" b="1" dirty="0">
                <a:solidFill>
                  <a:srgbClr val="16304A"/>
                </a:solidFill>
                <a:latin typeface="Arial" pitchFamily="34" charset="0"/>
                <a:ea typeface="Arial" pitchFamily="34" charset="-122"/>
                <a:cs typeface="Arial" pitchFamily="34" charset="-120"/>
              </a:rPr>
              <a:t>Hard disqualifiers</a:t>
            </a:r>
            <a:endParaRPr lang="en-US" sz="1600" dirty="0"/>
          </a:p>
        </p:txBody>
      </p:sp>
      <p:sp>
        <p:nvSpPr>
          <p:cNvPr id="19" name="Text 17"/>
          <p:cNvSpPr/>
          <p:nvPr/>
        </p:nvSpPr>
        <p:spPr>
          <a:xfrm>
            <a:off x="877824" y="4956048"/>
            <a:ext cx="2980944" cy="365760"/>
          </a:xfrm>
          <a:prstGeom prst="rect">
            <a:avLst/>
          </a:prstGeom>
          <a:noFill/>
          <a:ln/>
        </p:spPr>
        <p:txBody>
          <a:bodyPr wrap="square" lIns="0" tIns="0" rIns="0" bIns="0" rtlCol="0" anchor="t"/>
          <a:lstStyle/>
          <a:p>
            <a:pPr indent="0" marL="0">
              <a:lnSpc>
                <a:spcPts val="1600"/>
              </a:lnSpc>
              <a:buNone/>
            </a:pPr>
            <a:r>
              <a:rPr lang="en-US" sz="1250" dirty="0">
                <a:solidFill>
                  <a:srgbClr val="2C5475"/>
                </a:solidFill>
                <a:latin typeface="Calibri" pitchFamily="34" charset="0"/>
                <a:ea typeface="Calibri" pitchFamily="34" charset="-122"/>
                <a:cs typeface="Calibri" pitchFamily="34" charset="-120"/>
              </a:rPr>
              <a:t>Kills a row on sight.</a:t>
            </a:r>
            <a:endParaRPr lang="en-US" sz="1250" dirty="0"/>
          </a:p>
        </p:txBody>
      </p:sp>
      <p:sp>
        <p:nvSpPr>
          <p:cNvPr id="20" name="Text 18"/>
          <p:cNvSpPr/>
          <p:nvPr/>
        </p:nvSpPr>
        <p:spPr>
          <a:xfrm>
            <a:off x="877824" y="5340096"/>
            <a:ext cx="2980944" cy="274320"/>
          </a:xfrm>
          <a:prstGeom prst="rect">
            <a:avLst/>
          </a:prstGeom>
          <a:noFill/>
          <a:ln/>
        </p:spPr>
        <p:txBody>
          <a:bodyPr wrap="square" lIns="0" tIns="0" rIns="0" bIns="0" rtlCol="0" anchor="ctr"/>
          <a:lstStyle/>
          <a:p>
            <a:pPr indent="0" marL="0">
              <a:buNone/>
            </a:pPr>
            <a:r>
              <a:rPr lang="en-US" sz="1050" dirty="0">
                <a:solidFill>
                  <a:srgbClr val="C2603F"/>
                </a:solidFill>
                <a:latin typeface="Courier New" pitchFamily="34" charset="0"/>
                <a:ea typeface="Courier New" pitchFamily="34" charset="-122"/>
                <a:cs typeface="Courier New" pitchFamily="34" charset="-120"/>
              </a:rPr>
              <a:t>e.g. existing customer</a:t>
            </a:r>
            <a:endParaRPr lang="en-US" sz="1050" dirty="0"/>
          </a:p>
        </p:txBody>
      </p:sp>
      <p:sp>
        <p:nvSpPr>
          <p:cNvPr id="21" name="Shape 19"/>
          <p:cNvSpPr/>
          <p:nvPr/>
        </p:nvSpPr>
        <p:spPr>
          <a:xfrm>
            <a:off x="4352544" y="4462272"/>
            <a:ext cx="3456432" cy="1207008"/>
          </a:xfrm>
          <a:prstGeom prst="roundRect">
            <a:avLst>
              <a:gd name="adj" fmla="val 3788"/>
            </a:avLst>
          </a:prstGeom>
          <a:solidFill>
            <a:srgbClr val="D9E7F0"/>
          </a:solidFill>
          <a:ln w="9525">
            <a:solidFill>
              <a:srgbClr val="D2E0EA"/>
            </a:solidFill>
            <a:prstDash val="solid"/>
          </a:ln>
          <a:effectLst>
            <a:outerShdw sx="100000" sy="100000" kx="0" ky="0" algn="bl" rotWithShape="0" blurRad="177800" dist="38100" dir="5400000">
              <a:srgbClr val="16304A">
                <a:alpha val="10000"/>
              </a:srgbClr>
            </a:outerShdw>
          </a:effectLst>
        </p:spPr>
      </p:sp>
      <p:sp>
        <p:nvSpPr>
          <p:cNvPr id="22" name="Text 20"/>
          <p:cNvSpPr/>
          <p:nvPr/>
        </p:nvSpPr>
        <p:spPr>
          <a:xfrm>
            <a:off x="4590288" y="4608576"/>
            <a:ext cx="2980944" cy="329184"/>
          </a:xfrm>
          <a:prstGeom prst="rect">
            <a:avLst/>
          </a:prstGeom>
          <a:noFill/>
          <a:ln/>
        </p:spPr>
        <p:txBody>
          <a:bodyPr wrap="square" lIns="0" tIns="0" rIns="0" bIns="0" rtlCol="0" anchor="ctr"/>
          <a:lstStyle/>
          <a:p>
            <a:pPr indent="0" marL="0">
              <a:buNone/>
            </a:pPr>
            <a:r>
              <a:rPr lang="en-US" sz="1600" b="1" dirty="0">
                <a:solidFill>
                  <a:srgbClr val="16304A"/>
                </a:solidFill>
                <a:latin typeface="Arial" pitchFamily="34" charset="0"/>
                <a:ea typeface="Arial" pitchFamily="34" charset="-122"/>
                <a:cs typeface="Arial" pitchFamily="34" charset="-120"/>
              </a:rPr>
              <a:t>What makes a 5</a:t>
            </a:r>
            <a:endParaRPr lang="en-US" sz="1600" dirty="0"/>
          </a:p>
        </p:txBody>
      </p:sp>
      <p:sp>
        <p:nvSpPr>
          <p:cNvPr id="23" name="Text 21"/>
          <p:cNvSpPr/>
          <p:nvPr/>
        </p:nvSpPr>
        <p:spPr>
          <a:xfrm>
            <a:off x="4590288" y="4956048"/>
            <a:ext cx="2980944" cy="365760"/>
          </a:xfrm>
          <a:prstGeom prst="rect">
            <a:avLst/>
          </a:prstGeom>
          <a:noFill/>
          <a:ln/>
        </p:spPr>
        <p:txBody>
          <a:bodyPr wrap="square" lIns="0" tIns="0" rIns="0" bIns="0" rtlCol="0" anchor="t"/>
          <a:lstStyle/>
          <a:p>
            <a:pPr indent="0" marL="0">
              <a:lnSpc>
                <a:spcPts val="1600"/>
              </a:lnSpc>
              <a:buNone/>
            </a:pPr>
            <a:r>
              <a:rPr lang="en-US" sz="1250" dirty="0">
                <a:solidFill>
                  <a:srgbClr val="2C5475"/>
                </a:solidFill>
                <a:latin typeface="Calibri" pitchFamily="34" charset="0"/>
                <a:ea typeface="Calibri" pitchFamily="34" charset="-122"/>
                <a:cs typeface="Calibri" pitchFamily="34" charset="-120"/>
              </a:rPr>
              <a:t>Describe your best-ever account.</a:t>
            </a:r>
            <a:endParaRPr lang="en-US" sz="1250" dirty="0"/>
          </a:p>
        </p:txBody>
      </p:sp>
      <p:sp>
        <p:nvSpPr>
          <p:cNvPr id="24" name="Text 22"/>
          <p:cNvSpPr/>
          <p:nvPr/>
        </p:nvSpPr>
        <p:spPr>
          <a:xfrm>
            <a:off x="4590288" y="5340096"/>
            <a:ext cx="2980944" cy="274320"/>
          </a:xfrm>
          <a:prstGeom prst="rect">
            <a:avLst/>
          </a:prstGeom>
          <a:noFill/>
          <a:ln/>
        </p:spPr>
        <p:txBody>
          <a:bodyPr wrap="square" lIns="0" tIns="0" rIns="0" bIns="0" rtlCol="0" anchor="ctr"/>
          <a:lstStyle/>
          <a:p>
            <a:pPr indent="0" marL="0">
              <a:buNone/>
            </a:pPr>
            <a:r>
              <a:rPr lang="en-US" sz="1050" dirty="0">
                <a:solidFill>
                  <a:srgbClr val="C2603F"/>
                </a:solidFill>
                <a:latin typeface="Courier New" pitchFamily="34" charset="0"/>
                <a:ea typeface="Courier New" pitchFamily="34" charset="-122"/>
                <a:cs typeface="Courier New" pitchFamily="34" charset="-120"/>
              </a:rPr>
              <a:t>the one you'd clone</a:t>
            </a:r>
            <a:endParaRPr lang="en-US" sz="1050" dirty="0"/>
          </a:p>
        </p:txBody>
      </p:sp>
      <p:sp>
        <p:nvSpPr>
          <p:cNvPr id="25" name="Shape 23"/>
          <p:cNvSpPr/>
          <p:nvPr/>
        </p:nvSpPr>
        <p:spPr>
          <a:xfrm>
            <a:off x="8065008" y="4462272"/>
            <a:ext cx="3456432" cy="1207008"/>
          </a:xfrm>
          <a:prstGeom prst="roundRect">
            <a:avLst>
              <a:gd name="adj" fmla="val 3788"/>
            </a:avLst>
          </a:prstGeom>
          <a:solidFill>
            <a:srgbClr val="D9E7F0"/>
          </a:solidFill>
          <a:ln w="9525">
            <a:solidFill>
              <a:srgbClr val="D2E0EA"/>
            </a:solidFill>
            <a:prstDash val="solid"/>
          </a:ln>
          <a:effectLst>
            <a:outerShdw sx="100000" sy="100000" kx="0" ky="0" algn="bl" rotWithShape="0" blurRad="177800" dist="38100" dir="5400000">
              <a:srgbClr val="16304A">
                <a:alpha val="10000"/>
              </a:srgbClr>
            </a:outerShdw>
          </a:effectLst>
        </p:spPr>
      </p:sp>
      <p:sp>
        <p:nvSpPr>
          <p:cNvPr id="26" name="Text 24"/>
          <p:cNvSpPr/>
          <p:nvPr/>
        </p:nvSpPr>
        <p:spPr>
          <a:xfrm>
            <a:off x="8302752" y="4608576"/>
            <a:ext cx="2980944" cy="329184"/>
          </a:xfrm>
          <a:prstGeom prst="rect">
            <a:avLst/>
          </a:prstGeom>
          <a:noFill/>
          <a:ln/>
        </p:spPr>
        <p:txBody>
          <a:bodyPr wrap="square" lIns="0" tIns="0" rIns="0" bIns="0" rtlCol="0" anchor="ctr"/>
          <a:lstStyle/>
          <a:p>
            <a:pPr indent="0" marL="0">
              <a:buNone/>
            </a:pPr>
            <a:r>
              <a:rPr lang="en-US" sz="1600" b="1" dirty="0">
                <a:solidFill>
                  <a:srgbClr val="16304A"/>
                </a:solidFill>
                <a:latin typeface="Arial" pitchFamily="34" charset="0"/>
                <a:ea typeface="Arial" pitchFamily="34" charset="-122"/>
                <a:cs typeface="Arial" pitchFamily="34" charset="-120"/>
              </a:rPr>
              <a:t>Reachable</a:t>
            </a:r>
            <a:endParaRPr lang="en-US" sz="1600" dirty="0"/>
          </a:p>
        </p:txBody>
      </p:sp>
      <p:sp>
        <p:nvSpPr>
          <p:cNvPr id="27" name="Text 25"/>
          <p:cNvSpPr/>
          <p:nvPr/>
        </p:nvSpPr>
        <p:spPr>
          <a:xfrm>
            <a:off x="8302752" y="4956048"/>
            <a:ext cx="2980944" cy="365760"/>
          </a:xfrm>
          <a:prstGeom prst="rect">
            <a:avLst/>
          </a:prstGeom>
          <a:noFill/>
          <a:ln/>
        </p:spPr>
        <p:txBody>
          <a:bodyPr wrap="square" lIns="0" tIns="0" rIns="0" bIns="0" rtlCol="0" anchor="t"/>
          <a:lstStyle/>
          <a:p>
            <a:pPr indent="0" marL="0">
              <a:lnSpc>
                <a:spcPts val="1600"/>
              </a:lnSpc>
              <a:buNone/>
            </a:pPr>
            <a:r>
              <a:rPr lang="en-US" sz="1250" dirty="0">
                <a:solidFill>
                  <a:srgbClr val="2C5475"/>
                </a:solidFill>
                <a:latin typeface="Calibri" pitchFamily="34" charset="0"/>
                <a:ea typeface="Calibri" pitchFamily="34" charset="-122"/>
                <a:cs typeface="Calibri" pitchFamily="34" charset="-120"/>
              </a:rPr>
              <a:t>What a warm path actually looks like.</a:t>
            </a:r>
            <a:endParaRPr lang="en-US" sz="1250" dirty="0"/>
          </a:p>
        </p:txBody>
      </p:sp>
      <p:sp>
        <p:nvSpPr>
          <p:cNvPr id="28" name="Text 26"/>
          <p:cNvSpPr/>
          <p:nvPr/>
        </p:nvSpPr>
        <p:spPr>
          <a:xfrm>
            <a:off x="8302752" y="5340096"/>
            <a:ext cx="2980944" cy="274320"/>
          </a:xfrm>
          <a:prstGeom prst="rect">
            <a:avLst/>
          </a:prstGeom>
          <a:noFill/>
          <a:ln/>
        </p:spPr>
        <p:txBody>
          <a:bodyPr wrap="square" lIns="0" tIns="0" rIns="0" bIns="0" rtlCol="0" anchor="ctr"/>
          <a:lstStyle/>
          <a:p>
            <a:pPr indent="0" marL="0">
              <a:buNone/>
            </a:pPr>
            <a:r>
              <a:rPr lang="en-US" sz="1050" dirty="0">
                <a:solidFill>
                  <a:srgbClr val="C2603F"/>
                </a:solidFill>
                <a:latin typeface="Courier New" pitchFamily="34" charset="0"/>
                <a:ea typeface="Courier New" pitchFamily="34" charset="-122"/>
                <a:cs typeface="Courier New" pitchFamily="34" charset="-120"/>
              </a:rPr>
              <a:t>e.g. mutual contact</a:t>
            </a:r>
            <a:endParaRPr lang="en-US" sz="1050" dirty="0"/>
          </a:p>
        </p:txBody>
      </p:sp>
      <p:sp>
        <p:nvSpPr>
          <p:cNvPr id="29" name="Text 27"/>
          <p:cNvSpPr/>
          <p:nvPr/>
        </p:nvSpPr>
        <p:spPr>
          <a:xfrm>
            <a:off x="640080" y="5870448"/>
            <a:ext cx="10881360" cy="329184"/>
          </a:xfrm>
          <a:prstGeom prst="rect">
            <a:avLst/>
          </a:prstGeom>
          <a:noFill/>
          <a:ln/>
        </p:spPr>
        <p:txBody>
          <a:bodyPr wrap="square" lIns="0" tIns="0" rIns="0" bIns="0" rtlCol="0" anchor="ctr"/>
          <a:lstStyle/>
          <a:p>
            <a:pPr indent="0" marL="0">
              <a:buNone/>
            </a:pPr>
            <a:r>
              <a:rPr lang="en-US" sz="1350" i="1" dirty="0">
                <a:solidFill>
                  <a:srgbClr val="6B8499"/>
                </a:solidFill>
                <a:latin typeface="Calibri" pitchFamily="34" charset="0"/>
                <a:ea typeface="Calibri" pitchFamily="34" charset="-122"/>
                <a:cs typeface="Calibri" pitchFamily="34" charset="-120"/>
              </a:rPr>
              <a:t>Three minutes. Right now, on paper. The two you have not written down before are the last two.</a:t>
            </a:r>
            <a:endParaRPr lang="en-US" sz="1350" dirty="0"/>
          </a:p>
        </p:txBody>
      </p:sp>
      <p:sp>
        <p:nvSpPr>
          <p:cNvPr id="30" name="Text 28"/>
          <p:cNvSpPr/>
          <p:nvPr/>
        </p:nvSpPr>
        <p:spPr>
          <a:xfrm>
            <a:off x="640080" y="6473952"/>
            <a:ext cx="5486400" cy="237744"/>
          </a:xfrm>
          <a:prstGeom prst="rect">
            <a:avLst/>
          </a:prstGeom>
          <a:noFill/>
          <a:ln/>
        </p:spPr>
        <p:txBody>
          <a:bodyPr wrap="square" lIns="0" tIns="0" rIns="0" bIns="0" rtlCol="0" anchor="ctr"/>
          <a:lstStyle/>
          <a:p>
            <a:pPr indent="0" marL="0">
              <a:buNone/>
            </a:pPr>
            <a:r>
              <a:rPr lang="en-US" sz="850" spc="160" kern="0" dirty="0">
                <a:solidFill>
                  <a:srgbClr val="6B8499"/>
                </a:solidFill>
                <a:latin typeface="Courier New" pitchFamily="34" charset="0"/>
                <a:ea typeface="Courier New" pitchFamily="34" charset="-122"/>
                <a:cs typeface="Courier New" pitchFamily="34" charset="-120"/>
              </a:rPr>
              <a:t>AI × CRE  ·  SESSION 06  ·  AUG 21, 2026</a:t>
            </a:r>
            <a:endParaRPr lang="en-US" sz="850" dirty="0"/>
          </a:p>
        </p:txBody>
      </p:sp>
      <p:sp>
        <p:nvSpPr>
          <p:cNvPr id="31" name="Text 29"/>
          <p:cNvSpPr/>
          <p:nvPr/>
        </p:nvSpPr>
        <p:spPr>
          <a:xfrm>
            <a:off x="10972800" y="6473952"/>
            <a:ext cx="548640" cy="237744"/>
          </a:xfrm>
          <a:prstGeom prst="rect">
            <a:avLst/>
          </a:prstGeom>
          <a:noFill/>
          <a:ln/>
        </p:spPr>
        <p:txBody>
          <a:bodyPr wrap="square" lIns="0" tIns="0" rIns="0" bIns="0" rtlCol="0" anchor="ctr"/>
          <a:lstStyle/>
          <a:p>
            <a:pPr algn="r" indent="0" marL="0">
              <a:buNone/>
            </a:pPr>
            <a:r>
              <a:rPr lang="en-US" sz="850" dirty="0">
                <a:solidFill>
                  <a:srgbClr val="6B8499"/>
                </a:solidFill>
                <a:latin typeface="Courier New" pitchFamily="34" charset="0"/>
                <a:ea typeface="Courier New" pitchFamily="34" charset="-122"/>
                <a:cs typeface="Courier New" pitchFamily="34" charset="-120"/>
              </a:rPr>
              <a:t>21</a:t>
            </a:r>
            <a:endParaRPr lang="en-US" sz="85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EAF2F7"/>
        </a:solidFill>
      </p:bgPr>
    </p:bg>
    <p:spTree>
      <p:nvGrpSpPr>
        <p:cNvPr id="1" name=""/>
        <p:cNvGrpSpPr/>
        <p:nvPr/>
      </p:nvGrpSpPr>
      <p:grpSpPr>
        <a:xfrm>
          <a:off x="0" y="0"/>
          <a:ext cx="0" cy="0"/>
          <a:chOff x="0" y="0"/>
          <a:chExt cx="0" cy="0"/>
        </a:xfrm>
      </p:grpSpPr>
      <p:sp>
        <p:nvSpPr>
          <p:cNvPr id="2" name="Text 0"/>
          <p:cNvSpPr/>
          <p:nvPr/>
        </p:nvSpPr>
        <p:spPr>
          <a:xfrm>
            <a:off x="640080" y="475488"/>
            <a:ext cx="10881360" cy="237744"/>
          </a:xfrm>
          <a:prstGeom prst="rect">
            <a:avLst/>
          </a:prstGeom>
          <a:noFill/>
          <a:ln/>
        </p:spPr>
        <p:txBody>
          <a:bodyPr wrap="square" lIns="0" tIns="0" rIns="0" bIns="0" rtlCol="0" anchor="ctr"/>
          <a:lstStyle/>
          <a:p>
            <a:pPr indent="0" marL="0">
              <a:buNone/>
            </a:pPr>
            <a:r>
              <a:rPr lang="en-US" sz="1100" b="1" spc="240" kern="0" dirty="0">
                <a:solidFill>
                  <a:srgbClr val="C2603F"/>
                </a:solidFill>
                <a:latin typeface="Courier New" pitchFamily="34" charset="0"/>
                <a:ea typeface="Courier New" pitchFamily="34" charset="-122"/>
                <a:cs typeface="Courier New" pitchFamily="34" charset="-120"/>
              </a:rPr>
              <a:t>17 · QUALIFY</a:t>
            </a:r>
            <a:endParaRPr lang="en-US" sz="1100" dirty="0"/>
          </a:p>
        </p:txBody>
      </p:sp>
      <p:sp>
        <p:nvSpPr>
          <p:cNvPr id="3" name="Text 1"/>
          <p:cNvSpPr/>
          <p:nvPr/>
        </p:nvSpPr>
        <p:spPr>
          <a:xfrm>
            <a:off x="640080" y="749808"/>
            <a:ext cx="10881360" cy="731520"/>
          </a:xfrm>
          <a:prstGeom prst="rect">
            <a:avLst/>
          </a:prstGeom>
          <a:noFill/>
          <a:ln/>
        </p:spPr>
        <p:txBody>
          <a:bodyPr wrap="square" lIns="0" tIns="0" rIns="0" bIns="0" rtlCol="0" anchor="ctr"/>
          <a:lstStyle/>
          <a:p>
            <a:pPr indent="0" marL="0">
              <a:lnSpc>
                <a:spcPts val="3600"/>
              </a:lnSpc>
              <a:buNone/>
            </a:pPr>
            <a:r>
              <a:rPr lang="en-US" sz="3400" b="1" dirty="0">
                <a:solidFill>
                  <a:srgbClr val="16304A"/>
                </a:solidFill>
                <a:latin typeface="Arial" pitchFamily="34" charset="0"/>
                <a:ea typeface="Arial" pitchFamily="34" charset="-122"/>
                <a:cs typeface="Arial" pitchFamily="34" charset="-120"/>
              </a:rPr>
              <a:t>Most rows should die here.</a:t>
            </a:r>
            <a:endParaRPr lang="en-US" sz="3400" dirty="0"/>
          </a:p>
        </p:txBody>
      </p:sp>
      <p:sp>
        <p:nvSpPr>
          <p:cNvPr id="4" name="Text 2"/>
          <p:cNvSpPr/>
          <p:nvPr/>
        </p:nvSpPr>
        <p:spPr>
          <a:xfrm>
            <a:off x="640080" y="1536192"/>
            <a:ext cx="9509760" cy="457200"/>
          </a:xfrm>
          <a:prstGeom prst="rect">
            <a:avLst/>
          </a:prstGeom>
          <a:noFill/>
          <a:ln/>
        </p:spPr>
        <p:txBody>
          <a:bodyPr wrap="square" lIns="0" tIns="0" rIns="0" bIns="0" rtlCol="0" anchor="t"/>
          <a:lstStyle/>
          <a:p>
            <a:pPr indent="0" marL="0">
              <a:lnSpc>
                <a:spcPts val="2000"/>
              </a:lnSpc>
              <a:buNone/>
            </a:pPr>
            <a:r>
              <a:rPr lang="en-US" sz="1500" dirty="0">
                <a:solidFill>
                  <a:srgbClr val="2C5475"/>
                </a:solidFill>
                <a:latin typeface="Calibri" pitchFamily="34" charset="0"/>
                <a:ea typeface="Calibri" pitchFamily="34" charset="-122"/>
                <a:cs typeface="Calibri" pitchFamily="34" charset="-120"/>
              </a:rPr>
              <a:t>A shorter list is the point, not a failure. Thirty names you'll never call is worse than six you will.</a:t>
            </a:r>
            <a:endParaRPr lang="en-US" sz="1500" dirty="0"/>
          </a:p>
        </p:txBody>
      </p:sp>
      <p:sp>
        <p:nvSpPr>
          <p:cNvPr id="5" name="Shape 3"/>
          <p:cNvSpPr/>
          <p:nvPr/>
        </p:nvSpPr>
        <p:spPr>
          <a:xfrm>
            <a:off x="640080" y="2743200"/>
            <a:ext cx="10881360" cy="1783080"/>
          </a:xfrm>
          <a:prstGeom prst="roundRect">
            <a:avLst>
              <a:gd name="adj" fmla="val 2564"/>
            </a:avLst>
          </a:prstGeom>
          <a:solidFill>
            <a:srgbClr val="16304A"/>
          </a:solidFill>
          <a:ln w="9525">
            <a:solidFill>
              <a:srgbClr val="16304A"/>
            </a:solidFill>
            <a:prstDash val="solid"/>
          </a:ln>
          <a:effectLst>
            <a:outerShdw sx="100000" sy="100000" kx="0" ky="0" algn="bl" rotWithShape="0" blurRad="177800" dist="38100" dir="5400000">
              <a:srgbClr val="16304A">
                <a:alpha val="10000"/>
              </a:srgbClr>
            </a:outerShdw>
          </a:effectLst>
        </p:spPr>
      </p:sp>
      <p:sp>
        <p:nvSpPr>
          <p:cNvPr id="6" name="Text 4"/>
          <p:cNvSpPr/>
          <p:nvPr/>
        </p:nvSpPr>
        <p:spPr>
          <a:xfrm>
            <a:off x="1005840" y="2907792"/>
            <a:ext cx="2743200" cy="274320"/>
          </a:xfrm>
          <a:prstGeom prst="rect">
            <a:avLst/>
          </a:prstGeom>
          <a:noFill/>
          <a:ln/>
        </p:spPr>
        <p:txBody>
          <a:bodyPr wrap="square" lIns="0" tIns="0" rIns="0" bIns="0" rtlCol="0" anchor="ctr"/>
          <a:lstStyle/>
          <a:p>
            <a:pPr indent="0" marL="0">
              <a:buNone/>
            </a:pPr>
            <a:r>
              <a:rPr lang="en-US" sz="1000" b="1" spc="200" kern="0" dirty="0">
                <a:solidFill>
                  <a:srgbClr val="D9694C"/>
                </a:solidFill>
                <a:latin typeface="Courier New" pitchFamily="34" charset="0"/>
                <a:ea typeface="Courier New" pitchFamily="34" charset="-122"/>
                <a:cs typeface="Courier New" pitchFamily="34" charset="-120"/>
              </a:rPr>
              <a:t>PROMPT</a:t>
            </a:r>
            <a:endParaRPr lang="en-US" sz="1000" dirty="0"/>
          </a:p>
        </p:txBody>
      </p:sp>
      <p:sp>
        <p:nvSpPr>
          <p:cNvPr id="7" name="Text 5"/>
          <p:cNvSpPr/>
          <p:nvPr/>
        </p:nvSpPr>
        <p:spPr>
          <a:xfrm>
            <a:off x="1005840" y="3255264"/>
            <a:ext cx="10149840" cy="1170432"/>
          </a:xfrm>
          <a:prstGeom prst="rect">
            <a:avLst/>
          </a:prstGeom>
          <a:noFill/>
          <a:ln/>
        </p:spPr>
        <p:txBody>
          <a:bodyPr wrap="square" lIns="0" tIns="0" rIns="0" bIns="0" rtlCol="0" anchor="t"/>
          <a:lstStyle/>
          <a:p>
            <a:pPr indent="0" marL="0">
              <a:lnSpc>
                <a:spcPts val="1900"/>
              </a:lnSpc>
              <a:buNone/>
            </a:pPr>
            <a:r>
              <a:rPr lang="en-US" sz="1250" dirty="0">
                <a:solidFill>
                  <a:srgbClr val="EAF2F7"/>
                </a:solidFill>
                <a:latin typeface="Courier New" pitchFamily="34" charset="0"/>
                <a:ea typeface="Courier New" pitchFamily="34" charset="-122"/>
                <a:cs typeface="Courier New" pitchFamily="34" charset="-120"/>
              </a:rPr>
              <a:t>Apply these filters. Size floor: [YOURS]. Geography: [YOURS]. Asset types: [YOURS]. Hard disqualifiers: [YOURS]. For each company, mark whether it passes each filter, then score Fit from 1 to 5 and explain the score in one sentence. Put the companies that fail a hard filter at the bottom under a heading called Cut, with the reason. Do not quietly drop anything.</a:t>
            </a:r>
            <a:endParaRPr lang="en-US" sz="1250" dirty="0"/>
          </a:p>
        </p:txBody>
      </p:sp>
      <p:sp>
        <p:nvSpPr>
          <p:cNvPr id="8" name="Shape 6"/>
          <p:cNvSpPr/>
          <p:nvPr/>
        </p:nvSpPr>
        <p:spPr>
          <a:xfrm>
            <a:off x="640080" y="4818888"/>
            <a:ext cx="10881360" cy="1371600"/>
          </a:xfrm>
          <a:prstGeom prst="roundRect">
            <a:avLst>
              <a:gd name="adj" fmla="val 3333"/>
            </a:avLst>
          </a:prstGeom>
          <a:solidFill>
            <a:srgbClr val="D9E7F0"/>
          </a:solidFill>
          <a:ln w="9525">
            <a:solidFill>
              <a:srgbClr val="D2E0EA"/>
            </a:solidFill>
            <a:prstDash val="solid"/>
          </a:ln>
          <a:effectLst>
            <a:outerShdw sx="100000" sy="100000" kx="0" ky="0" algn="bl" rotWithShape="0" blurRad="177800" dist="38100" dir="5400000">
              <a:srgbClr val="16304A">
                <a:alpha val="10000"/>
              </a:srgbClr>
            </a:outerShdw>
          </a:effectLst>
        </p:spPr>
      </p:sp>
      <p:sp>
        <p:nvSpPr>
          <p:cNvPr id="9" name="Text 7"/>
          <p:cNvSpPr/>
          <p:nvPr/>
        </p:nvSpPr>
        <p:spPr>
          <a:xfrm>
            <a:off x="1005840" y="4965192"/>
            <a:ext cx="10149840" cy="365760"/>
          </a:xfrm>
          <a:prstGeom prst="rect">
            <a:avLst/>
          </a:prstGeom>
          <a:noFill/>
          <a:ln/>
        </p:spPr>
        <p:txBody>
          <a:bodyPr wrap="square" lIns="0" tIns="0" rIns="0" bIns="0" rtlCol="0" anchor="ctr"/>
          <a:lstStyle/>
          <a:p>
            <a:pPr indent="0" marL="0">
              <a:buNone/>
            </a:pPr>
            <a:r>
              <a:rPr lang="en-US" sz="1600" b="1" dirty="0">
                <a:solidFill>
                  <a:srgbClr val="C2603F"/>
                </a:solidFill>
                <a:latin typeface="Arial" pitchFamily="34" charset="0"/>
                <a:ea typeface="Arial" pitchFamily="34" charset="-122"/>
                <a:cs typeface="Arial" pitchFamily="34" charset="-120"/>
              </a:rPr>
              <a:t>“Do not quietly drop anything” is the most important six words on this slide.</a:t>
            </a:r>
            <a:endParaRPr lang="en-US" sz="1600" dirty="0"/>
          </a:p>
        </p:txBody>
      </p:sp>
      <p:sp>
        <p:nvSpPr>
          <p:cNvPr id="10" name="Text 8"/>
          <p:cNvSpPr/>
          <p:nvPr/>
        </p:nvSpPr>
        <p:spPr>
          <a:xfrm>
            <a:off x="1005840" y="5349240"/>
            <a:ext cx="10149840" cy="713232"/>
          </a:xfrm>
          <a:prstGeom prst="rect">
            <a:avLst/>
          </a:prstGeom>
          <a:noFill/>
          <a:ln/>
        </p:spPr>
        <p:txBody>
          <a:bodyPr wrap="square" lIns="0" tIns="0" rIns="0" bIns="0" rtlCol="0" anchor="t"/>
          <a:lstStyle/>
          <a:p>
            <a:pPr indent="0" marL="0">
              <a:lnSpc>
                <a:spcPts val="1800"/>
              </a:lnSpc>
              <a:buNone/>
            </a:pPr>
            <a:r>
              <a:rPr lang="en-US" sz="1350" dirty="0">
                <a:solidFill>
                  <a:srgbClr val="2C5475"/>
                </a:solidFill>
                <a:latin typeface="Calibri" pitchFamily="34" charset="0"/>
                <a:ea typeface="Calibri" pitchFamily="34" charset="-122"/>
                <a:cs typeface="Calibri" pitchFamily="34" charset="-120"/>
              </a:rPr>
              <a:t>A model that silently discards eleven rows hands you a clean-looking list and no idea what it threw away. Making it show its cuts, with reasons, is how you catch a filter you set wrong. It is also how you find the row it was wrong about.</a:t>
            </a:r>
            <a:endParaRPr lang="en-US" sz="1350" dirty="0"/>
          </a:p>
        </p:txBody>
      </p:sp>
      <p:sp>
        <p:nvSpPr>
          <p:cNvPr id="11" name="Text 9"/>
          <p:cNvSpPr/>
          <p:nvPr/>
        </p:nvSpPr>
        <p:spPr>
          <a:xfrm>
            <a:off x="640080" y="6473952"/>
            <a:ext cx="5486400" cy="237744"/>
          </a:xfrm>
          <a:prstGeom prst="rect">
            <a:avLst/>
          </a:prstGeom>
          <a:noFill/>
          <a:ln/>
        </p:spPr>
        <p:txBody>
          <a:bodyPr wrap="square" lIns="0" tIns="0" rIns="0" bIns="0" rtlCol="0" anchor="ctr"/>
          <a:lstStyle/>
          <a:p>
            <a:pPr indent="0" marL="0">
              <a:buNone/>
            </a:pPr>
            <a:r>
              <a:rPr lang="en-US" sz="850" spc="160" kern="0" dirty="0">
                <a:solidFill>
                  <a:srgbClr val="6B8499"/>
                </a:solidFill>
                <a:latin typeface="Courier New" pitchFamily="34" charset="0"/>
                <a:ea typeface="Courier New" pitchFamily="34" charset="-122"/>
                <a:cs typeface="Courier New" pitchFamily="34" charset="-120"/>
              </a:rPr>
              <a:t>AI × CRE  ·  SESSION 06  ·  AUG 21, 2026</a:t>
            </a:r>
            <a:endParaRPr lang="en-US" sz="850" dirty="0"/>
          </a:p>
        </p:txBody>
      </p:sp>
      <p:sp>
        <p:nvSpPr>
          <p:cNvPr id="12" name="Text 10"/>
          <p:cNvSpPr/>
          <p:nvPr/>
        </p:nvSpPr>
        <p:spPr>
          <a:xfrm>
            <a:off x="10972800" y="6473952"/>
            <a:ext cx="548640" cy="237744"/>
          </a:xfrm>
          <a:prstGeom prst="rect">
            <a:avLst/>
          </a:prstGeom>
          <a:noFill/>
          <a:ln/>
        </p:spPr>
        <p:txBody>
          <a:bodyPr wrap="square" lIns="0" tIns="0" rIns="0" bIns="0" rtlCol="0" anchor="ctr"/>
          <a:lstStyle/>
          <a:p>
            <a:pPr algn="r" indent="0" marL="0">
              <a:buNone/>
            </a:pPr>
            <a:r>
              <a:rPr lang="en-US" sz="850" dirty="0">
                <a:solidFill>
                  <a:srgbClr val="6B8499"/>
                </a:solidFill>
                <a:latin typeface="Courier New" pitchFamily="34" charset="0"/>
                <a:ea typeface="Courier New" pitchFamily="34" charset="-122"/>
                <a:cs typeface="Courier New" pitchFamily="34" charset="-120"/>
              </a:rPr>
              <a:t>22</a:t>
            </a:r>
            <a:endParaRPr lang="en-US" sz="85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EAF2F7"/>
        </a:solidFill>
      </p:bgPr>
    </p:bg>
    <p:spTree>
      <p:nvGrpSpPr>
        <p:cNvPr id="1" name=""/>
        <p:cNvGrpSpPr/>
        <p:nvPr/>
      </p:nvGrpSpPr>
      <p:grpSpPr>
        <a:xfrm>
          <a:off x="0" y="0"/>
          <a:ext cx="0" cy="0"/>
          <a:chOff x="0" y="0"/>
          <a:chExt cx="0" cy="0"/>
        </a:xfrm>
      </p:grpSpPr>
      <p:sp>
        <p:nvSpPr>
          <p:cNvPr id="2" name="Text 0"/>
          <p:cNvSpPr/>
          <p:nvPr/>
        </p:nvSpPr>
        <p:spPr>
          <a:xfrm>
            <a:off x="640080" y="475488"/>
            <a:ext cx="10881360" cy="237744"/>
          </a:xfrm>
          <a:prstGeom prst="rect">
            <a:avLst/>
          </a:prstGeom>
          <a:noFill/>
          <a:ln/>
        </p:spPr>
        <p:txBody>
          <a:bodyPr wrap="square" lIns="0" tIns="0" rIns="0" bIns="0" rtlCol="0" anchor="ctr"/>
          <a:lstStyle/>
          <a:p>
            <a:pPr indent="0" marL="0">
              <a:buNone/>
            </a:pPr>
            <a:r>
              <a:rPr lang="en-US" sz="1100" b="1" spc="240" kern="0" dirty="0">
                <a:solidFill>
                  <a:srgbClr val="C2603F"/>
                </a:solidFill>
                <a:latin typeface="Courier New" pitchFamily="34" charset="0"/>
                <a:ea typeface="Courier New" pitchFamily="34" charset="-122"/>
                <a:cs typeface="Courier New" pitchFamily="34" charset="-120"/>
              </a:rPr>
              <a:t>18 · RANK</a:t>
            </a:r>
            <a:endParaRPr lang="en-US" sz="1100" dirty="0"/>
          </a:p>
        </p:txBody>
      </p:sp>
      <p:sp>
        <p:nvSpPr>
          <p:cNvPr id="3" name="Text 1"/>
          <p:cNvSpPr/>
          <p:nvPr/>
        </p:nvSpPr>
        <p:spPr>
          <a:xfrm>
            <a:off x="640080" y="749808"/>
            <a:ext cx="7863840" cy="1005840"/>
          </a:xfrm>
          <a:prstGeom prst="rect">
            <a:avLst/>
          </a:prstGeom>
          <a:noFill/>
          <a:ln/>
        </p:spPr>
        <p:txBody>
          <a:bodyPr wrap="square" lIns="0" tIns="0" rIns="0" bIns="0" rtlCol="0" anchor="ctr"/>
          <a:lstStyle/>
          <a:p>
            <a:pPr indent="0" marL="0">
              <a:lnSpc>
                <a:spcPts val="4000"/>
              </a:lnSpc>
              <a:buNone/>
            </a:pPr>
            <a:r>
              <a:rPr lang="en-US" sz="3400" b="1" dirty="0">
                <a:solidFill>
                  <a:srgbClr val="16304A"/>
                </a:solidFill>
                <a:latin typeface="Arial" pitchFamily="34" charset="0"/>
                <a:ea typeface="Arial" pitchFamily="34" charset="-122"/>
                <a:cs typeface="Arial" pitchFamily="34" charset="-120"/>
              </a:rPr>
              <a:t>Two numbers, one order</a:t>
            </a:r>
            <a:endParaRPr lang="en-US" sz="3400" dirty="0"/>
          </a:p>
          <a:p>
            <a:pPr indent="0" marL="0">
              <a:lnSpc>
                <a:spcPts val="4000"/>
              </a:lnSpc>
              <a:buNone/>
            </a:pPr>
            <a:r>
              <a:rPr lang="en-US" sz="3400" b="1" dirty="0">
                <a:solidFill>
                  <a:srgbClr val="16304A"/>
                </a:solidFill>
                <a:latin typeface="Arial" pitchFamily="34" charset="0"/>
                <a:ea typeface="Arial" pitchFamily="34" charset="-122"/>
                <a:cs typeface="Arial" pitchFamily="34" charset="-120"/>
              </a:rPr>
              <a:t>to work them in.</a:t>
            </a:r>
            <a:endParaRPr lang="en-US" sz="3400" dirty="0"/>
          </a:p>
        </p:txBody>
      </p:sp>
      <p:pic>
        <p:nvPicPr>
          <p:cNvPr id="4" name="Image 0" descr="preencoded.png">    </p:cNvPr>
          <p:cNvPicPr>
            <a:picLocks noChangeAspect="1"/>
          </p:cNvPicPr>
          <p:nvPr/>
        </p:nvPicPr>
        <p:blipFill>
          <a:blip r:embed="rId1"/>
          <a:stretch>
            <a:fillRect/>
          </a:stretch>
        </p:blipFill>
        <p:spPr>
          <a:xfrm>
            <a:off x="10149840" y="914400"/>
            <a:ext cx="1097280" cy="1097280"/>
          </a:xfrm>
          <a:prstGeom prst="rect">
            <a:avLst/>
          </a:prstGeom>
        </p:spPr>
      </p:pic>
      <p:sp>
        <p:nvSpPr>
          <p:cNvPr id="5" name="Shape 2"/>
          <p:cNvSpPr/>
          <p:nvPr/>
        </p:nvSpPr>
        <p:spPr>
          <a:xfrm>
            <a:off x="640080" y="2697480"/>
            <a:ext cx="3200400" cy="2011680"/>
          </a:xfrm>
          <a:prstGeom prst="roundRect">
            <a:avLst>
              <a:gd name="adj" fmla="val 2273"/>
            </a:avLst>
          </a:prstGeom>
          <a:solidFill>
            <a:srgbClr val="FFFFFF"/>
          </a:solidFill>
          <a:ln w="9525">
            <a:solidFill>
              <a:srgbClr val="D2E0EA"/>
            </a:solidFill>
            <a:prstDash val="solid"/>
          </a:ln>
          <a:effectLst>
            <a:outerShdw sx="100000" sy="100000" kx="0" ky="0" algn="bl" rotWithShape="0" blurRad="177800" dist="38100" dir="5400000">
              <a:srgbClr val="16304A">
                <a:alpha val="10000"/>
              </a:srgbClr>
            </a:outerShdw>
          </a:effectLst>
        </p:spPr>
      </p:sp>
      <p:sp>
        <p:nvSpPr>
          <p:cNvPr id="6" name="Text 3"/>
          <p:cNvSpPr/>
          <p:nvPr/>
        </p:nvSpPr>
        <p:spPr>
          <a:xfrm>
            <a:off x="932688" y="2889504"/>
            <a:ext cx="1828800" cy="292608"/>
          </a:xfrm>
          <a:prstGeom prst="rect">
            <a:avLst/>
          </a:prstGeom>
          <a:noFill/>
          <a:ln/>
        </p:spPr>
        <p:txBody>
          <a:bodyPr wrap="square" lIns="0" tIns="0" rIns="0" bIns="0" rtlCol="0" anchor="ctr"/>
          <a:lstStyle/>
          <a:p>
            <a:pPr indent="0" marL="0">
              <a:buNone/>
            </a:pPr>
            <a:r>
              <a:rPr lang="en-US" sz="1100" b="1" spc="200" kern="0" dirty="0">
                <a:solidFill>
                  <a:srgbClr val="6B8499"/>
                </a:solidFill>
                <a:latin typeface="Courier New" pitchFamily="34" charset="0"/>
                <a:ea typeface="Courier New" pitchFamily="34" charset="-122"/>
                <a:cs typeface="Courier New" pitchFamily="34" charset="-120"/>
              </a:rPr>
              <a:t>FIT</a:t>
            </a:r>
            <a:endParaRPr lang="en-US" sz="1100" dirty="0"/>
          </a:p>
        </p:txBody>
      </p:sp>
      <p:sp>
        <p:nvSpPr>
          <p:cNvPr id="7" name="Text 4"/>
          <p:cNvSpPr/>
          <p:nvPr/>
        </p:nvSpPr>
        <p:spPr>
          <a:xfrm>
            <a:off x="932688" y="3200400"/>
            <a:ext cx="2651760" cy="548640"/>
          </a:xfrm>
          <a:prstGeom prst="rect">
            <a:avLst/>
          </a:prstGeom>
          <a:noFill/>
          <a:ln/>
        </p:spPr>
        <p:txBody>
          <a:bodyPr wrap="square" lIns="0" tIns="0" rIns="0" bIns="0" rtlCol="0" anchor="ctr"/>
          <a:lstStyle/>
          <a:p>
            <a:pPr indent="0" marL="0">
              <a:buNone/>
            </a:pPr>
            <a:r>
              <a:rPr lang="en-US" sz="3000" b="1" dirty="0">
                <a:solidFill>
                  <a:srgbClr val="16304A"/>
                </a:solidFill>
                <a:latin typeface="Arial" pitchFamily="34" charset="0"/>
                <a:ea typeface="Arial" pitchFamily="34" charset="-122"/>
                <a:cs typeface="Arial" pitchFamily="34" charset="-120"/>
              </a:rPr>
              <a:t>1 to 5</a:t>
            </a:r>
            <a:endParaRPr lang="en-US" sz="3000" dirty="0"/>
          </a:p>
        </p:txBody>
      </p:sp>
      <p:sp>
        <p:nvSpPr>
          <p:cNvPr id="8" name="Text 5"/>
          <p:cNvSpPr/>
          <p:nvPr/>
        </p:nvSpPr>
        <p:spPr>
          <a:xfrm>
            <a:off x="932688" y="3803904"/>
            <a:ext cx="2615184" cy="786384"/>
          </a:xfrm>
          <a:prstGeom prst="rect">
            <a:avLst/>
          </a:prstGeom>
          <a:noFill/>
          <a:ln/>
        </p:spPr>
        <p:txBody>
          <a:bodyPr wrap="square" lIns="0" tIns="0" rIns="0" bIns="0" rtlCol="0" anchor="t"/>
          <a:lstStyle/>
          <a:p>
            <a:pPr indent="0" marL="0">
              <a:lnSpc>
                <a:spcPts val="1700"/>
              </a:lnSpc>
              <a:buNone/>
            </a:pPr>
            <a:r>
              <a:rPr lang="en-US" sz="1300" dirty="0">
                <a:solidFill>
                  <a:srgbClr val="2C5475"/>
                </a:solidFill>
                <a:latin typeface="Calibri" pitchFamily="34" charset="0"/>
                <a:ea typeface="Calibri" pitchFamily="34" charset="-122"/>
                <a:cs typeface="Calibri" pitchFamily="34" charset="-120"/>
              </a:rPr>
              <a:t>How well they match the filters you just wrote down.</a:t>
            </a:r>
            <a:endParaRPr lang="en-US" sz="1300" dirty="0"/>
          </a:p>
        </p:txBody>
      </p:sp>
      <p:sp>
        <p:nvSpPr>
          <p:cNvPr id="9" name="Text 6"/>
          <p:cNvSpPr/>
          <p:nvPr/>
        </p:nvSpPr>
        <p:spPr>
          <a:xfrm>
            <a:off x="3931920" y="3383280"/>
            <a:ext cx="457200" cy="640080"/>
          </a:xfrm>
          <a:prstGeom prst="rect">
            <a:avLst/>
          </a:prstGeom>
          <a:noFill/>
          <a:ln/>
        </p:spPr>
        <p:txBody>
          <a:bodyPr wrap="square" lIns="0" tIns="0" rIns="0" bIns="0" rtlCol="0" anchor="ctr"/>
          <a:lstStyle/>
          <a:p>
            <a:pPr algn="ctr" indent="0" marL="0">
              <a:buNone/>
            </a:pPr>
            <a:r>
              <a:rPr lang="en-US" sz="3000" b="1" dirty="0">
                <a:solidFill>
                  <a:srgbClr val="D9694C"/>
                </a:solidFill>
                <a:latin typeface="Arial" pitchFamily="34" charset="0"/>
                <a:ea typeface="Arial" pitchFamily="34" charset="-122"/>
                <a:cs typeface="Arial" pitchFamily="34" charset="-120"/>
              </a:rPr>
              <a:t>×</a:t>
            </a:r>
            <a:endParaRPr lang="en-US" sz="3000" dirty="0"/>
          </a:p>
        </p:txBody>
      </p:sp>
      <p:sp>
        <p:nvSpPr>
          <p:cNvPr id="10" name="Shape 7"/>
          <p:cNvSpPr/>
          <p:nvPr/>
        </p:nvSpPr>
        <p:spPr>
          <a:xfrm>
            <a:off x="4480560" y="2697480"/>
            <a:ext cx="3200400" cy="2011680"/>
          </a:xfrm>
          <a:prstGeom prst="roundRect">
            <a:avLst>
              <a:gd name="adj" fmla="val 2273"/>
            </a:avLst>
          </a:prstGeom>
          <a:solidFill>
            <a:srgbClr val="FFFFFF"/>
          </a:solidFill>
          <a:ln w="9525">
            <a:solidFill>
              <a:srgbClr val="D2E0EA"/>
            </a:solidFill>
            <a:prstDash val="solid"/>
          </a:ln>
          <a:effectLst>
            <a:outerShdw sx="100000" sy="100000" kx="0" ky="0" algn="bl" rotWithShape="0" blurRad="177800" dist="38100" dir="5400000">
              <a:srgbClr val="16304A">
                <a:alpha val="10000"/>
              </a:srgbClr>
            </a:outerShdw>
          </a:effectLst>
        </p:spPr>
      </p:sp>
      <p:sp>
        <p:nvSpPr>
          <p:cNvPr id="11" name="Text 8"/>
          <p:cNvSpPr/>
          <p:nvPr/>
        </p:nvSpPr>
        <p:spPr>
          <a:xfrm>
            <a:off x="4773168" y="2889504"/>
            <a:ext cx="1828800" cy="292608"/>
          </a:xfrm>
          <a:prstGeom prst="rect">
            <a:avLst/>
          </a:prstGeom>
          <a:noFill/>
          <a:ln/>
        </p:spPr>
        <p:txBody>
          <a:bodyPr wrap="square" lIns="0" tIns="0" rIns="0" bIns="0" rtlCol="0" anchor="ctr"/>
          <a:lstStyle/>
          <a:p>
            <a:pPr indent="0" marL="0">
              <a:buNone/>
            </a:pPr>
            <a:r>
              <a:rPr lang="en-US" sz="1100" b="1" spc="200" kern="0" dirty="0">
                <a:solidFill>
                  <a:srgbClr val="6B8499"/>
                </a:solidFill>
                <a:latin typeface="Courier New" pitchFamily="34" charset="0"/>
                <a:ea typeface="Courier New" pitchFamily="34" charset="-122"/>
                <a:cs typeface="Courier New" pitchFamily="34" charset="-120"/>
              </a:rPr>
              <a:t>REACH</a:t>
            </a:r>
            <a:endParaRPr lang="en-US" sz="1100" dirty="0"/>
          </a:p>
        </p:txBody>
      </p:sp>
      <p:sp>
        <p:nvSpPr>
          <p:cNvPr id="12" name="Text 9"/>
          <p:cNvSpPr/>
          <p:nvPr/>
        </p:nvSpPr>
        <p:spPr>
          <a:xfrm>
            <a:off x="4773168" y="3200400"/>
            <a:ext cx="2651760" cy="548640"/>
          </a:xfrm>
          <a:prstGeom prst="rect">
            <a:avLst/>
          </a:prstGeom>
          <a:noFill/>
          <a:ln/>
        </p:spPr>
        <p:txBody>
          <a:bodyPr wrap="square" lIns="0" tIns="0" rIns="0" bIns="0" rtlCol="0" anchor="ctr"/>
          <a:lstStyle/>
          <a:p>
            <a:pPr indent="0" marL="0">
              <a:buNone/>
            </a:pPr>
            <a:r>
              <a:rPr lang="en-US" sz="3000" b="1" dirty="0">
                <a:solidFill>
                  <a:srgbClr val="16304A"/>
                </a:solidFill>
                <a:latin typeface="Arial" pitchFamily="34" charset="0"/>
                <a:ea typeface="Arial" pitchFamily="34" charset="-122"/>
                <a:cs typeface="Arial" pitchFamily="34" charset="-120"/>
              </a:rPr>
              <a:t>1 to 5</a:t>
            </a:r>
            <a:endParaRPr lang="en-US" sz="3000" dirty="0"/>
          </a:p>
        </p:txBody>
      </p:sp>
      <p:sp>
        <p:nvSpPr>
          <p:cNvPr id="13" name="Text 10"/>
          <p:cNvSpPr/>
          <p:nvPr/>
        </p:nvSpPr>
        <p:spPr>
          <a:xfrm>
            <a:off x="4773168" y="3803904"/>
            <a:ext cx="2615184" cy="786384"/>
          </a:xfrm>
          <a:prstGeom prst="rect">
            <a:avLst/>
          </a:prstGeom>
          <a:noFill/>
          <a:ln/>
        </p:spPr>
        <p:txBody>
          <a:bodyPr wrap="square" lIns="0" tIns="0" rIns="0" bIns="0" rtlCol="0" anchor="t"/>
          <a:lstStyle/>
          <a:p>
            <a:pPr indent="0" marL="0">
              <a:lnSpc>
                <a:spcPts val="1700"/>
              </a:lnSpc>
              <a:buNone/>
            </a:pPr>
            <a:r>
              <a:rPr lang="en-US" sz="1300" dirty="0">
                <a:solidFill>
                  <a:srgbClr val="2C5475"/>
                </a:solidFill>
                <a:latin typeface="Calibri" pitchFamily="34" charset="0"/>
                <a:ea typeface="Calibri" pitchFamily="34" charset="-122"/>
                <a:cs typeface="Calibri" pitchFamily="34" charset="-120"/>
              </a:rPr>
              <a:t>How realistically you can get in front of the right person.</a:t>
            </a:r>
            <a:endParaRPr lang="en-US" sz="1300" dirty="0"/>
          </a:p>
        </p:txBody>
      </p:sp>
      <p:sp>
        <p:nvSpPr>
          <p:cNvPr id="14" name="Text 11"/>
          <p:cNvSpPr/>
          <p:nvPr/>
        </p:nvSpPr>
        <p:spPr>
          <a:xfrm>
            <a:off x="7772400" y="3383280"/>
            <a:ext cx="457200" cy="640080"/>
          </a:xfrm>
          <a:prstGeom prst="rect">
            <a:avLst/>
          </a:prstGeom>
          <a:noFill/>
          <a:ln/>
        </p:spPr>
        <p:txBody>
          <a:bodyPr wrap="square" lIns="0" tIns="0" rIns="0" bIns="0" rtlCol="0" anchor="ctr"/>
          <a:lstStyle/>
          <a:p>
            <a:pPr algn="ctr" indent="0" marL="0">
              <a:buNone/>
            </a:pPr>
            <a:r>
              <a:rPr lang="en-US" sz="3000" b="1" dirty="0">
                <a:solidFill>
                  <a:srgbClr val="D9694C"/>
                </a:solidFill>
                <a:latin typeface="Arial" pitchFamily="34" charset="0"/>
                <a:ea typeface="Arial" pitchFamily="34" charset="-122"/>
                <a:cs typeface="Arial" pitchFamily="34" charset="-120"/>
              </a:rPr>
              <a:t>=</a:t>
            </a:r>
            <a:endParaRPr lang="en-US" sz="3000" dirty="0"/>
          </a:p>
        </p:txBody>
      </p:sp>
      <p:sp>
        <p:nvSpPr>
          <p:cNvPr id="15" name="Shape 12"/>
          <p:cNvSpPr/>
          <p:nvPr/>
        </p:nvSpPr>
        <p:spPr>
          <a:xfrm>
            <a:off x="8321040" y="2697480"/>
            <a:ext cx="3200400" cy="2011680"/>
          </a:xfrm>
          <a:prstGeom prst="roundRect">
            <a:avLst>
              <a:gd name="adj" fmla="val 2273"/>
            </a:avLst>
          </a:prstGeom>
          <a:solidFill>
            <a:srgbClr val="D9E7F0"/>
          </a:solidFill>
          <a:ln w="9525">
            <a:solidFill>
              <a:srgbClr val="D2E0EA"/>
            </a:solidFill>
            <a:prstDash val="solid"/>
          </a:ln>
          <a:effectLst>
            <a:outerShdw sx="100000" sy="100000" kx="0" ky="0" algn="bl" rotWithShape="0" blurRad="177800" dist="38100" dir="5400000">
              <a:srgbClr val="16304A">
                <a:alpha val="10000"/>
              </a:srgbClr>
            </a:outerShdw>
          </a:effectLst>
        </p:spPr>
      </p:sp>
      <p:sp>
        <p:nvSpPr>
          <p:cNvPr id="16" name="Text 13"/>
          <p:cNvSpPr/>
          <p:nvPr/>
        </p:nvSpPr>
        <p:spPr>
          <a:xfrm>
            <a:off x="8613648" y="2889504"/>
            <a:ext cx="1828800" cy="292608"/>
          </a:xfrm>
          <a:prstGeom prst="rect">
            <a:avLst/>
          </a:prstGeom>
          <a:noFill/>
          <a:ln/>
        </p:spPr>
        <p:txBody>
          <a:bodyPr wrap="square" lIns="0" tIns="0" rIns="0" bIns="0" rtlCol="0" anchor="ctr"/>
          <a:lstStyle/>
          <a:p>
            <a:pPr indent="0" marL="0">
              <a:buNone/>
            </a:pPr>
            <a:r>
              <a:rPr lang="en-US" sz="1100" b="1" spc="200" kern="0" dirty="0">
                <a:solidFill>
                  <a:srgbClr val="C2603F"/>
                </a:solidFill>
                <a:latin typeface="Courier New" pitchFamily="34" charset="0"/>
                <a:ea typeface="Courier New" pitchFamily="34" charset="-122"/>
                <a:cs typeface="Courier New" pitchFamily="34" charset="-120"/>
              </a:rPr>
              <a:t>SCORE</a:t>
            </a:r>
            <a:endParaRPr lang="en-US" sz="1100" dirty="0"/>
          </a:p>
        </p:txBody>
      </p:sp>
      <p:sp>
        <p:nvSpPr>
          <p:cNvPr id="17" name="Text 14"/>
          <p:cNvSpPr/>
          <p:nvPr/>
        </p:nvSpPr>
        <p:spPr>
          <a:xfrm>
            <a:off x="8613648" y="3200400"/>
            <a:ext cx="2286000" cy="548640"/>
          </a:xfrm>
          <a:prstGeom prst="rect">
            <a:avLst/>
          </a:prstGeom>
          <a:noFill/>
          <a:ln/>
        </p:spPr>
        <p:txBody>
          <a:bodyPr wrap="square" lIns="0" tIns="0" rIns="0" bIns="0" rtlCol="0" anchor="ctr"/>
          <a:lstStyle/>
          <a:p>
            <a:pPr indent="0" marL="0">
              <a:buNone/>
            </a:pPr>
            <a:r>
              <a:rPr lang="en-US" sz="3000" b="1" dirty="0">
                <a:solidFill>
                  <a:srgbClr val="C2603F"/>
                </a:solidFill>
                <a:latin typeface="Arial" pitchFamily="34" charset="0"/>
                <a:ea typeface="Arial" pitchFamily="34" charset="-122"/>
                <a:cs typeface="Arial" pitchFamily="34" charset="-120"/>
              </a:rPr>
              <a:t>/ 25</a:t>
            </a:r>
            <a:endParaRPr lang="en-US" sz="3000" dirty="0"/>
          </a:p>
        </p:txBody>
      </p:sp>
      <p:sp>
        <p:nvSpPr>
          <p:cNvPr id="18" name="Text 15"/>
          <p:cNvSpPr/>
          <p:nvPr/>
        </p:nvSpPr>
        <p:spPr>
          <a:xfrm>
            <a:off x="8613648" y="3803904"/>
            <a:ext cx="2615184" cy="786384"/>
          </a:xfrm>
          <a:prstGeom prst="rect">
            <a:avLst/>
          </a:prstGeom>
          <a:noFill/>
          <a:ln/>
        </p:spPr>
        <p:txBody>
          <a:bodyPr wrap="square" lIns="0" tIns="0" rIns="0" bIns="0" rtlCol="0" anchor="t"/>
          <a:lstStyle/>
          <a:p>
            <a:pPr indent="0" marL="0">
              <a:lnSpc>
                <a:spcPts val="1700"/>
              </a:lnSpc>
              <a:buNone/>
            </a:pPr>
            <a:r>
              <a:rPr lang="en-US" sz="1300" dirty="0">
                <a:solidFill>
                  <a:srgbClr val="2C5475"/>
                </a:solidFill>
                <a:latin typeface="Calibri" pitchFamily="34" charset="0"/>
                <a:ea typeface="Calibri" pitchFamily="34" charset="-122"/>
                <a:cs typeface="Calibri" pitchFamily="34" charset="-120"/>
              </a:rPr>
              <a:t>Sort descending. Start at the top on Monday.</a:t>
            </a:r>
            <a:endParaRPr lang="en-US" sz="1300" dirty="0"/>
          </a:p>
        </p:txBody>
      </p:sp>
      <p:sp>
        <p:nvSpPr>
          <p:cNvPr id="19" name="Text 16"/>
          <p:cNvSpPr/>
          <p:nvPr/>
        </p:nvSpPr>
        <p:spPr>
          <a:xfrm>
            <a:off x="640080" y="5029200"/>
            <a:ext cx="10881360" cy="822960"/>
          </a:xfrm>
          <a:prstGeom prst="rect">
            <a:avLst/>
          </a:prstGeom>
          <a:noFill/>
          <a:ln/>
        </p:spPr>
        <p:txBody>
          <a:bodyPr wrap="square" lIns="0" tIns="0" rIns="0" bIns="0" rtlCol="0" anchor="t"/>
          <a:lstStyle/>
          <a:p>
            <a:pPr indent="0" marL="0">
              <a:lnSpc>
                <a:spcPts val="2100"/>
              </a:lnSpc>
              <a:buNone/>
            </a:pPr>
            <a:r>
              <a:rPr lang="en-US" sz="1500" dirty="0">
                <a:solidFill>
                  <a:srgbClr val="2C5475"/>
                </a:solidFill>
                <a:latin typeface="Calibri" pitchFamily="34" charset="0"/>
                <a:ea typeface="Calibri" pitchFamily="34" charset="-122"/>
                <a:cs typeface="Calibri" pitchFamily="34" charset="-120"/>
              </a:rPr>
              <a:t>Why two numbers and not one: a perfect-fit account you have no way into is not your best Monday. A decent-fit account where you already know somebody is. Multiplying them stops you from confusing the two.</a:t>
            </a:r>
            <a:endParaRPr lang="en-US" sz="1500" dirty="0"/>
          </a:p>
        </p:txBody>
      </p:sp>
      <p:sp>
        <p:nvSpPr>
          <p:cNvPr id="20" name="Text 17"/>
          <p:cNvSpPr/>
          <p:nvPr/>
        </p:nvSpPr>
        <p:spPr>
          <a:xfrm>
            <a:off x="640080" y="5943600"/>
            <a:ext cx="10881360" cy="365760"/>
          </a:xfrm>
          <a:prstGeom prst="rect">
            <a:avLst/>
          </a:prstGeom>
          <a:noFill/>
          <a:ln/>
        </p:spPr>
        <p:txBody>
          <a:bodyPr wrap="square" lIns="0" tIns="0" rIns="0" bIns="0" rtlCol="0" anchor="ctr"/>
          <a:lstStyle/>
          <a:p>
            <a:pPr indent="0" marL="0">
              <a:buNone/>
            </a:pPr>
            <a:r>
              <a:rPr lang="en-US" sz="1500" b="1" dirty="0">
                <a:solidFill>
                  <a:srgbClr val="C2603F"/>
                </a:solidFill>
                <a:latin typeface="Arial" pitchFamily="34" charset="0"/>
                <a:ea typeface="Arial" pitchFamily="34" charset="-122"/>
                <a:cs typeface="Arial" pitchFamily="34" charset="-120"/>
              </a:rPr>
              <a:t>The worksheet does this math and sorts for you.</a:t>
            </a:r>
            <a:endParaRPr lang="en-US" sz="1500" dirty="0"/>
          </a:p>
        </p:txBody>
      </p:sp>
      <p:sp>
        <p:nvSpPr>
          <p:cNvPr id="21" name="Text 18"/>
          <p:cNvSpPr/>
          <p:nvPr/>
        </p:nvSpPr>
        <p:spPr>
          <a:xfrm>
            <a:off x="640080" y="6473952"/>
            <a:ext cx="5486400" cy="237744"/>
          </a:xfrm>
          <a:prstGeom prst="rect">
            <a:avLst/>
          </a:prstGeom>
          <a:noFill/>
          <a:ln/>
        </p:spPr>
        <p:txBody>
          <a:bodyPr wrap="square" lIns="0" tIns="0" rIns="0" bIns="0" rtlCol="0" anchor="ctr"/>
          <a:lstStyle/>
          <a:p>
            <a:pPr indent="0" marL="0">
              <a:buNone/>
            </a:pPr>
            <a:r>
              <a:rPr lang="en-US" sz="850" spc="160" kern="0" dirty="0">
                <a:solidFill>
                  <a:srgbClr val="6B8499"/>
                </a:solidFill>
                <a:latin typeface="Courier New" pitchFamily="34" charset="0"/>
                <a:ea typeface="Courier New" pitchFamily="34" charset="-122"/>
                <a:cs typeface="Courier New" pitchFamily="34" charset="-120"/>
              </a:rPr>
              <a:t>AI × CRE  ·  SESSION 06  ·  AUG 21, 2026</a:t>
            </a:r>
            <a:endParaRPr lang="en-US" sz="850" dirty="0"/>
          </a:p>
        </p:txBody>
      </p:sp>
      <p:sp>
        <p:nvSpPr>
          <p:cNvPr id="22" name="Text 19"/>
          <p:cNvSpPr/>
          <p:nvPr/>
        </p:nvSpPr>
        <p:spPr>
          <a:xfrm>
            <a:off x="10972800" y="6473952"/>
            <a:ext cx="548640" cy="237744"/>
          </a:xfrm>
          <a:prstGeom prst="rect">
            <a:avLst/>
          </a:prstGeom>
          <a:noFill/>
          <a:ln/>
        </p:spPr>
        <p:txBody>
          <a:bodyPr wrap="square" lIns="0" tIns="0" rIns="0" bIns="0" rtlCol="0" anchor="ctr"/>
          <a:lstStyle/>
          <a:p>
            <a:pPr algn="r" indent="0" marL="0">
              <a:buNone/>
            </a:pPr>
            <a:r>
              <a:rPr lang="en-US" sz="850" dirty="0">
                <a:solidFill>
                  <a:srgbClr val="6B8499"/>
                </a:solidFill>
                <a:latin typeface="Courier New" pitchFamily="34" charset="0"/>
                <a:ea typeface="Courier New" pitchFamily="34" charset="-122"/>
                <a:cs typeface="Courier New" pitchFamily="34" charset="-120"/>
              </a:rPr>
              <a:t>23</a:t>
            </a:r>
            <a:endParaRPr lang="en-US" sz="85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EAF2F7"/>
        </a:solidFill>
      </p:bgPr>
    </p:bg>
    <p:spTree>
      <p:nvGrpSpPr>
        <p:cNvPr id="1" name=""/>
        <p:cNvGrpSpPr/>
        <p:nvPr/>
      </p:nvGrpSpPr>
      <p:grpSpPr>
        <a:xfrm>
          <a:off x="0" y="0"/>
          <a:ext cx="0" cy="0"/>
          <a:chOff x="0" y="0"/>
          <a:chExt cx="0" cy="0"/>
        </a:xfrm>
      </p:grpSpPr>
      <p:sp>
        <p:nvSpPr>
          <p:cNvPr id="2" name="Text 0"/>
          <p:cNvSpPr/>
          <p:nvPr/>
        </p:nvSpPr>
        <p:spPr>
          <a:xfrm>
            <a:off x="640080" y="475488"/>
            <a:ext cx="10881360" cy="237744"/>
          </a:xfrm>
          <a:prstGeom prst="rect">
            <a:avLst/>
          </a:prstGeom>
          <a:noFill/>
          <a:ln/>
        </p:spPr>
        <p:txBody>
          <a:bodyPr wrap="square" lIns="0" tIns="0" rIns="0" bIns="0" rtlCol="0" anchor="ctr"/>
          <a:lstStyle/>
          <a:p>
            <a:pPr indent="0" marL="0">
              <a:buNone/>
            </a:pPr>
            <a:r>
              <a:rPr lang="en-US" sz="1100" b="1" spc="240" kern="0" dirty="0">
                <a:solidFill>
                  <a:srgbClr val="C2603F"/>
                </a:solidFill>
                <a:latin typeface="Courier New" pitchFamily="34" charset="0"/>
                <a:ea typeface="Courier New" pitchFamily="34" charset="-122"/>
                <a:cs typeface="Courier New" pitchFamily="34" charset="-120"/>
              </a:rPr>
              <a:t>19 · MONDAY</a:t>
            </a:r>
            <a:endParaRPr lang="en-US" sz="1100" dirty="0"/>
          </a:p>
        </p:txBody>
      </p:sp>
      <p:sp>
        <p:nvSpPr>
          <p:cNvPr id="3" name="Text 1"/>
          <p:cNvSpPr/>
          <p:nvPr/>
        </p:nvSpPr>
        <p:spPr>
          <a:xfrm>
            <a:off x="640080" y="749808"/>
            <a:ext cx="10881360" cy="731520"/>
          </a:xfrm>
          <a:prstGeom prst="rect">
            <a:avLst/>
          </a:prstGeom>
          <a:noFill/>
          <a:ln/>
        </p:spPr>
        <p:txBody>
          <a:bodyPr wrap="square" lIns="0" tIns="0" rIns="0" bIns="0" rtlCol="0" anchor="ctr"/>
          <a:lstStyle/>
          <a:p>
            <a:pPr indent="0" marL="0">
              <a:lnSpc>
                <a:spcPts val="3600"/>
              </a:lnSpc>
              <a:buNone/>
            </a:pPr>
            <a:r>
              <a:rPr lang="en-US" sz="3400" b="1" dirty="0">
                <a:solidFill>
                  <a:srgbClr val="16304A"/>
                </a:solidFill>
                <a:latin typeface="Arial" pitchFamily="34" charset="0"/>
                <a:ea typeface="Arial" pitchFamily="34" charset="-122"/>
                <a:cs typeface="Arial" pitchFamily="34" charset="-120"/>
              </a:rPr>
              <a:t>What actually happens next.</a:t>
            </a:r>
            <a:endParaRPr lang="en-US" sz="3400" dirty="0"/>
          </a:p>
        </p:txBody>
      </p:sp>
      <p:sp>
        <p:nvSpPr>
          <p:cNvPr id="4" name="Shape 2"/>
          <p:cNvSpPr/>
          <p:nvPr/>
        </p:nvSpPr>
        <p:spPr>
          <a:xfrm>
            <a:off x="640080" y="2084832"/>
            <a:ext cx="10881360" cy="804672"/>
          </a:xfrm>
          <a:prstGeom prst="roundRect">
            <a:avLst>
              <a:gd name="adj" fmla="val 5682"/>
            </a:avLst>
          </a:prstGeom>
          <a:solidFill>
            <a:srgbClr val="FFFFFF"/>
          </a:solidFill>
          <a:ln w="9525">
            <a:solidFill>
              <a:srgbClr val="D2E0EA"/>
            </a:solidFill>
            <a:prstDash val="solid"/>
          </a:ln>
          <a:effectLst>
            <a:outerShdw sx="100000" sy="100000" kx="0" ky="0" algn="bl" rotWithShape="0" blurRad="177800" dist="38100" dir="5400000">
              <a:srgbClr val="16304A">
                <a:alpha val="10000"/>
              </a:srgbClr>
            </a:outerShdw>
          </a:effectLst>
        </p:spPr>
      </p:sp>
      <p:sp>
        <p:nvSpPr>
          <p:cNvPr id="5" name="Shape 3"/>
          <p:cNvSpPr/>
          <p:nvPr/>
        </p:nvSpPr>
        <p:spPr>
          <a:xfrm>
            <a:off x="914400" y="2295144"/>
            <a:ext cx="384048" cy="384048"/>
          </a:xfrm>
          <a:prstGeom prst="ellipse">
            <a:avLst/>
          </a:prstGeom>
          <a:solidFill>
            <a:srgbClr val="D9694C"/>
          </a:solidFill>
          <a:ln w="12700">
            <a:solidFill>
              <a:srgbClr val="D9694C"/>
            </a:solidFill>
            <a:prstDash val="solid"/>
          </a:ln>
        </p:spPr>
      </p:sp>
      <p:sp>
        <p:nvSpPr>
          <p:cNvPr id="6" name="Text 4"/>
          <p:cNvSpPr/>
          <p:nvPr/>
        </p:nvSpPr>
        <p:spPr>
          <a:xfrm>
            <a:off x="914400" y="2295144"/>
            <a:ext cx="384048" cy="384048"/>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1</a:t>
            </a:r>
            <a:endParaRPr lang="en-US" sz="1300" dirty="0"/>
          </a:p>
        </p:txBody>
      </p:sp>
      <p:sp>
        <p:nvSpPr>
          <p:cNvPr id="7" name="Text 5"/>
          <p:cNvSpPr/>
          <p:nvPr/>
        </p:nvSpPr>
        <p:spPr>
          <a:xfrm>
            <a:off x="1463040" y="2130552"/>
            <a:ext cx="4114800" cy="713232"/>
          </a:xfrm>
          <a:prstGeom prst="rect">
            <a:avLst/>
          </a:prstGeom>
          <a:noFill/>
          <a:ln/>
        </p:spPr>
        <p:txBody>
          <a:bodyPr wrap="square" lIns="0" tIns="0" rIns="0" bIns="0" rtlCol="0" anchor="ctr"/>
          <a:lstStyle/>
          <a:p>
            <a:pPr indent="0" marL="0">
              <a:buNone/>
            </a:pPr>
            <a:r>
              <a:rPr lang="en-US" sz="1700" b="1" dirty="0">
                <a:solidFill>
                  <a:srgbClr val="16304A"/>
                </a:solidFill>
                <a:latin typeface="Arial" pitchFamily="34" charset="0"/>
                <a:ea typeface="Arial" pitchFamily="34" charset="-122"/>
                <a:cs typeface="Arial" pitchFamily="34" charset="-120"/>
              </a:rPr>
              <a:t>Sort by score.</a:t>
            </a:r>
            <a:endParaRPr lang="en-US" sz="1700" dirty="0"/>
          </a:p>
        </p:txBody>
      </p:sp>
      <p:sp>
        <p:nvSpPr>
          <p:cNvPr id="8" name="Text 6"/>
          <p:cNvSpPr/>
          <p:nvPr/>
        </p:nvSpPr>
        <p:spPr>
          <a:xfrm>
            <a:off x="5715000" y="2130552"/>
            <a:ext cx="5532120" cy="713232"/>
          </a:xfrm>
          <a:prstGeom prst="rect">
            <a:avLst/>
          </a:prstGeom>
          <a:noFill/>
          <a:ln/>
        </p:spPr>
        <p:txBody>
          <a:bodyPr wrap="square" lIns="0" tIns="0" rIns="0" bIns="0" rtlCol="0" anchor="ctr"/>
          <a:lstStyle/>
          <a:p>
            <a:pPr indent="0" marL="0">
              <a:lnSpc>
                <a:spcPts val="1700"/>
              </a:lnSpc>
              <a:buNone/>
            </a:pPr>
            <a:r>
              <a:rPr lang="en-US" sz="1350" dirty="0">
                <a:solidFill>
                  <a:srgbClr val="2C5475"/>
                </a:solidFill>
                <a:latin typeface="Calibri" pitchFamily="34" charset="0"/>
                <a:ea typeface="Calibri" pitchFamily="34" charset="-122"/>
                <a:cs typeface="Calibri" pitchFamily="34" charset="-120"/>
              </a:rPr>
              <a:t>The order is now a decision, not the alphabet.</a:t>
            </a:r>
            <a:endParaRPr lang="en-US" sz="1350" dirty="0"/>
          </a:p>
        </p:txBody>
      </p:sp>
      <p:sp>
        <p:nvSpPr>
          <p:cNvPr id="9" name="Shape 7"/>
          <p:cNvSpPr/>
          <p:nvPr/>
        </p:nvSpPr>
        <p:spPr>
          <a:xfrm>
            <a:off x="640080" y="2980944"/>
            <a:ext cx="10881360" cy="804672"/>
          </a:xfrm>
          <a:prstGeom prst="roundRect">
            <a:avLst>
              <a:gd name="adj" fmla="val 5682"/>
            </a:avLst>
          </a:prstGeom>
          <a:solidFill>
            <a:srgbClr val="D9E7F0"/>
          </a:solidFill>
          <a:ln w="9525">
            <a:solidFill>
              <a:srgbClr val="D2E0EA"/>
            </a:solidFill>
            <a:prstDash val="solid"/>
          </a:ln>
          <a:effectLst>
            <a:outerShdw sx="100000" sy="100000" kx="0" ky="0" algn="bl" rotWithShape="0" blurRad="177800" dist="38100" dir="5400000">
              <a:srgbClr val="16304A">
                <a:alpha val="10000"/>
              </a:srgbClr>
            </a:outerShdw>
          </a:effectLst>
        </p:spPr>
      </p:sp>
      <p:sp>
        <p:nvSpPr>
          <p:cNvPr id="10" name="Shape 8"/>
          <p:cNvSpPr/>
          <p:nvPr/>
        </p:nvSpPr>
        <p:spPr>
          <a:xfrm>
            <a:off x="914400" y="3191256"/>
            <a:ext cx="384048" cy="384048"/>
          </a:xfrm>
          <a:prstGeom prst="ellipse">
            <a:avLst/>
          </a:prstGeom>
          <a:solidFill>
            <a:srgbClr val="D9694C"/>
          </a:solidFill>
          <a:ln w="12700">
            <a:solidFill>
              <a:srgbClr val="D9694C"/>
            </a:solidFill>
            <a:prstDash val="solid"/>
          </a:ln>
        </p:spPr>
      </p:sp>
      <p:sp>
        <p:nvSpPr>
          <p:cNvPr id="11" name="Text 9"/>
          <p:cNvSpPr/>
          <p:nvPr/>
        </p:nvSpPr>
        <p:spPr>
          <a:xfrm>
            <a:off x="914400" y="3191256"/>
            <a:ext cx="384048" cy="384048"/>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2</a:t>
            </a:r>
            <a:endParaRPr lang="en-US" sz="1300" dirty="0"/>
          </a:p>
        </p:txBody>
      </p:sp>
      <p:sp>
        <p:nvSpPr>
          <p:cNvPr id="12" name="Text 10"/>
          <p:cNvSpPr/>
          <p:nvPr/>
        </p:nvSpPr>
        <p:spPr>
          <a:xfrm>
            <a:off x="1463040" y="3026664"/>
            <a:ext cx="4114800" cy="713232"/>
          </a:xfrm>
          <a:prstGeom prst="rect">
            <a:avLst/>
          </a:prstGeom>
          <a:noFill/>
          <a:ln/>
        </p:spPr>
        <p:txBody>
          <a:bodyPr wrap="square" lIns="0" tIns="0" rIns="0" bIns="0" rtlCol="0" anchor="ctr"/>
          <a:lstStyle/>
          <a:p>
            <a:pPr indent="0" marL="0">
              <a:buNone/>
            </a:pPr>
            <a:r>
              <a:rPr lang="en-US" sz="1700" b="1" dirty="0">
                <a:solidFill>
                  <a:srgbClr val="16304A"/>
                </a:solidFill>
                <a:latin typeface="Arial" pitchFamily="34" charset="0"/>
                <a:ea typeface="Arial" pitchFamily="34" charset="-122"/>
                <a:cs typeface="Arial" pitchFamily="34" charset="-120"/>
              </a:rPr>
              <a:t>Take the top ten.</a:t>
            </a:r>
            <a:endParaRPr lang="en-US" sz="1700" dirty="0"/>
          </a:p>
        </p:txBody>
      </p:sp>
      <p:sp>
        <p:nvSpPr>
          <p:cNvPr id="13" name="Text 11"/>
          <p:cNvSpPr/>
          <p:nvPr/>
        </p:nvSpPr>
        <p:spPr>
          <a:xfrm>
            <a:off x="5715000" y="3026664"/>
            <a:ext cx="5532120" cy="713232"/>
          </a:xfrm>
          <a:prstGeom prst="rect">
            <a:avLst/>
          </a:prstGeom>
          <a:noFill/>
          <a:ln/>
        </p:spPr>
        <p:txBody>
          <a:bodyPr wrap="square" lIns="0" tIns="0" rIns="0" bIns="0" rtlCol="0" anchor="ctr"/>
          <a:lstStyle/>
          <a:p>
            <a:pPr indent="0" marL="0">
              <a:lnSpc>
                <a:spcPts val="1700"/>
              </a:lnSpc>
              <a:buNone/>
            </a:pPr>
            <a:r>
              <a:rPr lang="en-US" sz="1350" dirty="0">
                <a:solidFill>
                  <a:srgbClr val="2C5475"/>
                </a:solidFill>
                <a:latin typeface="Calibri" pitchFamily="34" charset="0"/>
                <a:ea typeface="Calibri" pitchFamily="34" charset="-122"/>
                <a:cs typeface="Calibri" pitchFamily="34" charset="-120"/>
              </a:rPr>
              <a:t>Not the top forty. Ten is a week you'll finish.</a:t>
            </a:r>
            <a:endParaRPr lang="en-US" sz="1350" dirty="0"/>
          </a:p>
        </p:txBody>
      </p:sp>
      <p:sp>
        <p:nvSpPr>
          <p:cNvPr id="14" name="Shape 12"/>
          <p:cNvSpPr/>
          <p:nvPr/>
        </p:nvSpPr>
        <p:spPr>
          <a:xfrm>
            <a:off x="640080" y="3877056"/>
            <a:ext cx="10881360" cy="804672"/>
          </a:xfrm>
          <a:prstGeom prst="roundRect">
            <a:avLst>
              <a:gd name="adj" fmla="val 5682"/>
            </a:avLst>
          </a:prstGeom>
          <a:solidFill>
            <a:srgbClr val="FFFFFF"/>
          </a:solidFill>
          <a:ln w="9525">
            <a:solidFill>
              <a:srgbClr val="D2E0EA"/>
            </a:solidFill>
            <a:prstDash val="solid"/>
          </a:ln>
          <a:effectLst>
            <a:outerShdw sx="100000" sy="100000" kx="0" ky="0" algn="bl" rotWithShape="0" blurRad="177800" dist="38100" dir="5400000">
              <a:srgbClr val="16304A">
                <a:alpha val="10000"/>
              </a:srgbClr>
            </a:outerShdw>
          </a:effectLst>
        </p:spPr>
      </p:sp>
      <p:sp>
        <p:nvSpPr>
          <p:cNvPr id="15" name="Shape 13"/>
          <p:cNvSpPr/>
          <p:nvPr/>
        </p:nvSpPr>
        <p:spPr>
          <a:xfrm>
            <a:off x="914400" y="4087368"/>
            <a:ext cx="384048" cy="384048"/>
          </a:xfrm>
          <a:prstGeom prst="ellipse">
            <a:avLst/>
          </a:prstGeom>
          <a:solidFill>
            <a:srgbClr val="D9694C"/>
          </a:solidFill>
          <a:ln w="12700">
            <a:solidFill>
              <a:srgbClr val="D9694C"/>
            </a:solidFill>
            <a:prstDash val="solid"/>
          </a:ln>
        </p:spPr>
      </p:sp>
      <p:sp>
        <p:nvSpPr>
          <p:cNvPr id="16" name="Text 14"/>
          <p:cNvSpPr/>
          <p:nvPr/>
        </p:nvSpPr>
        <p:spPr>
          <a:xfrm>
            <a:off x="914400" y="4087368"/>
            <a:ext cx="384048" cy="384048"/>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3</a:t>
            </a:r>
            <a:endParaRPr lang="en-US" sz="1300" dirty="0"/>
          </a:p>
        </p:txBody>
      </p:sp>
      <p:sp>
        <p:nvSpPr>
          <p:cNvPr id="17" name="Text 15"/>
          <p:cNvSpPr/>
          <p:nvPr/>
        </p:nvSpPr>
        <p:spPr>
          <a:xfrm>
            <a:off x="1463040" y="3922776"/>
            <a:ext cx="4114800" cy="713232"/>
          </a:xfrm>
          <a:prstGeom prst="rect">
            <a:avLst/>
          </a:prstGeom>
          <a:noFill/>
          <a:ln/>
        </p:spPr>
        <p:txBody>
          <a:bodyPr wrap="square" lIns="0" tIns="0" rIns="0" bIns="0" rtlCol="0" anchor="ctr"/>
          <a:lstStyle/>
          <a:p>
            <a:pPr indent="0" marL="0">
              <a:buNone/>
            </a:pPr>
            <a:r>
              <a:rPr lang="en-US" sz="1700" b="1" dirty="0">
                <a:solidFill>
                  <a:srgbClr val="16304A"/>
                </a:solidFill>
                <a:latin typeface="Arial" pitchFamily="34" charset="0"/>
                <a:ea typeface="Arial" pitchFamily="34" charset="-122"/>
                <a:cs typeface="Arial" pitchFamily="34" charset="-120"/>
              </a:rPr>
              <a:t>Write the opener from the row.</a:t>
            </a:r>
            <a:endParaRPr lang="en-US" sz="1700" dirty="0"/>
          </a:p>
        </p:txBody>
      </p:sp>
      <p:sp>
        <p:nvSpPr>
          <p:cNvPr id="18" name="Text 16"/>
          <p:cNvSpPr/>
          <p:nvPr/>
        </p:nvSpPr>
        <p:spPr>
          <a:xfrm>
            <a:off x="5715000" y="3922776"/>
            <a:ext cx="5532120" cy="713232"/>
          </a:xfrm>
          <a:prstGeom prst="rect">
            <a:avLst/>
          </a:prstGeom>
          <a:noFill/>
          <a:ln/>
        </p:spPr>
        <p:txBody>
          <a:bodyPr wrap="square" lIns="0" tIns="0" rIns="0" bIns="0" rtlCol="0" anchor="ctr"/>
          <a:lstStyle/>
          <a:p>
            <a:pPr indent="0" marL="0">
              <a:lnSpc>
                <a:spcPts val="1700"/>
              </a:lnSpc>
              <a:buNone/>
            </a:pPr>
            <a:r>
              <a:rPr lang="en-US" sz="1350" dirty="0">
                <a:solidFill>
                  <a:srgbClr val="2C5475"/>
                </a:solidFill>
                <a:latin typeface="Calibri" pitchFamily="34" charset="0"/>
                <a:ea typeface="Calibri" pitchFamily="34" charset="-122"/>
                <a:cs typeface="Calibri" pitchFamily="34" charset="-120"/>
              </a:rPr>
              <a:t>Use the trigger. If the row has no real trigger, it isn't ready.</a:t>
            </a:r>
            <a:endParaRPr lang="en-US" sz="1350" dirty="0"/>
          </a:p>
        </p:txBody>
      </p:sp>
      <p:sp>
        <p:nvSpPr>
          <p:cNvPr id="19" name="Shape 17"/>
          <p:cNvSpPr/>
          <p:nvPr/>
        </p:nvSpPr>
        <p:spPr>
          <a:xfrm>
            <a:off x="640080" y="4773168"/>
            <a:ext cx="10881360" cy="804672"/>
          </a:xfrm>
          <a:prstGeom prst="roundRect">
            <a:avLst>
              <a:gd name="adj" fmla="val 5682"/>
            </a:avLst>
          </a:prstGeom>
          <a:solidFill>
            <a:srgbClr val="D9E7F0"/>
          </a:solidFill>
          <a:ln w="9525">
            <a:solidFill>
              <a:srgbClr val="D2E0EA"/>
            </a:solidFill>
            <a:prstDash val="solid"/>
          </a:ln>
          <a:effectLst>
            <a:outerShdw sx="100000" sy="100000" kx="0" ky="0" algn="bl" rotWithShape="0" blurRad="177800" dist="38100" dir="5400000">
              <a:srgbClr val="16304A">
                <a:alpha val="10000"/>
              </a:srgbClr>
            </a:outerShdw>
          </a:effectLst>
        </p:spPr>
      </p:sp>
      <p:sp>
        <p:nvSpPr>
          <p:cNvPr id="20" name="Shape 18"/>
          <p:cNvSpPr/>
          <p:nvPr/>
        </p:nvSpPr>
        <p:spPr>
          <a:xfrm>
            <a:off x="914400" y="4983480"/>
            <a:ext cx="384048" cy="384048"/>
          </a:xfrm>
          <a:prstGeom prst="ellipse">
            <a:avLst/>
          </a:prstGeom>
          <a:solidFill>
            <a:srgbClr val="D9694C"/>
          </a:solidFill>
          <a:ln w="12700">
            <a:solidFill>
              <a:srgbClr val="D9694C"/>
            </a:solidFill>
            <a:prstDash val="solid"/>
          </a:ln>
        </p:spPr>
      </p:sp>
      <p:sp>
        <p:nvSpPr>
          <p:cNvPr id="21" name="Text 19"/>
          <p:cNvSpPr/>
          <p:nvPr/>
        </p:nvSpPr>
        <p:spPr>
          <a:xfrm>
            <a:off x="914400" y="4983480"/>
            <a:ext cx="384048" cy="384048"/>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4</a:t>
            </a:r>
            <a:endParaRPr lang="en-US" sz="1300" dirty="0"/>
          </a:p>
        </p:txBody>
      </p:sp>
      <p:sp>
        <p:nvSpPr>
          <p:cNvPr id="22" name="Text 20"/>
          <p:cNvSpPr/>
          <p:nvPr/>
        </p:nvSpPr>
        <p:spPr>
          <a:xfrm>
            <a:off x="1463040" y="4818888"/>
            <a:ext cx="4114800" cy="713232"/>
          </a:xfrm>
          <a:prstGeom prst="rect">
            <a:avLst/>
          </a:prstGeom>
          <a:noFill/>
          <a:ln/>
        </p:spPr>
        <p:txBody>
          <a:bodyPr wrap="square" lIns="0" tIns="0" rIns="0" bIns="0" rtlCol="0" anchor="ctr"/>
          <a:lstStyle/>
          <a:p>
            <a:pPr indent="0" marL="0">
              <a:buNone/>
            </a:pPr>
            <a:r>
              <a:rPr lang="en-US" sz="1700" b="1" dirty="0">
                <a:solidFill>
                  <a:srgbClr val="16304A"/>
                </a:solidFill>
                <a:latin typeface="Arial" pitchFamily="34" charset="0"/>
                <a:ea typeface="Arial" pitchFamily="34" charset="-122"/>
                <a:cs typeface="Arial" pitchFamily="34" charset="-120"/>
              </a:rPr>
              <a:t>Keep the Cut list.</a:t>
            </a:r>
            <a:endParaRPr lang="en-US" sz="1700" dirty="0"/>
          </a:p>
        </p:txBody>
      </p:sp>
      <p:sp>
        <p:nvSpPr>
          <p:cNvPr id="23" name="Text 21"/>
          <p:cNvSpPr/>
          <p:nvPr/>
        </p:nvSpPr>
        <p:spPr>
          <a:xfrm>
            <a:off x="5715000" y="4818888"/>
            <a:ext cx="5532120" cy="713232"/>
          </a:xfrm>
          <a:prstGeom prst="rect">
            <a:avLst/>
          </a:prstGeom>
          <a:noFill/>
          <a:ln/>
        </p:spPr>
        <p:txBody>
          <a:bodyPr wrap="square" lIns="0" tIns="0" rIns="0" bIns="0" rtlCol="0" anchor="ctr"/>
          <a:lstStyle/>
          <a:p>
            <a:pPr indent="0" marL="0">
              <a:lnSpc>
                <a:spcPts val="1700"/>
              </a:lnSpc>
              <a:buNone/>
            </a:pPr>
            <a:r>
              <a:rPr lang="en-US" sz="1350" dirty="0">
                <a:solidFill>
                  <a:srgbClr val="2C5475"/>
                </a:solidFill>
                <a:latin typeface="Calibri" pitchFamily="34" charset="0"/>
                <a:ea typeface="Calibri" pitchFamily="34" charset="-122"/>
                <a:cs typeface="Calibri" pitchFamily="34" charset="-120"/>
              </a:rPr>
              <a:t>In ninety days a cut row becomes a live one. You'll already know why you passed.</a:t>
            </a:r>
            <a:endParaRPr lang="en-US" sz="1350" dirty="0"/>
          </a:p>
        </p:txBody>
      </p:sp>
      <p:sp>
        <p:nvSpPr>
          <p:cNvPr id="24" name="Shape 22"/>
          <p:cNvSpPr/>
          <p:nvPr/>
        </p:nvSpPr>
        <p:spPr>
          <a:xfrm>
            <a:off x="640080" y="5779008"/>
            <a:ext cx="10881360" cy="530352"/>
          </a:xfrm>
          <a:prstGeom prst="roundRect">
            <a:avLst>
              <a:gd name="adj" fmla="val 8621"/>
            </a:avLst>
          </a:prstGeom>
          <a:solidFill>
            <a:srgbClr val="16304A"/>
          </a:solidFill>
          <a:ln w="9525">
            <a:solidFill>
              <a:srgbClr val="16304A"/>
            </a:solidFill>
            <a:prstDash val="solid"/>
          </a:ln>
          <a:effectLst>
            <a:outerShdw sx="100000" sy="100000" kx="0" ky="0" algn="bl" rotWithShape="0" blurRad="177800" dist="38100" dir="5400000">
              <a:srgbClr val="16304A">
                <a:alpha val="10000"/>
              </a:srgbClr>
            </a:outerShdw>
          </a:effectLst>
        </p:spPr>
      </p:sp>
      <p:sp>
        <p:nvSpPr>
          <p:cNvPr id="25" name="Text 23"/>
          <p:cNvSpPr/>
          <p:nvPr/>
        </p:nvSpPr>
        <p:spPr>
          <a:xfrm>
            <a:off x="1005840" y="5815584"/>
            <a:ext cx="10149840" cy="457200"/>
          </a:xfrm>
          <a:prstGeom prst="rect">
            <a:avLst/>
          </a:prstGeom>
          <a:noFill/>
          <a:ln/>
        </p:spPr>
        <p:txBody>
          <a:bodyPr wrap="square" lIns="0" tIns="0" rIns="0" bIns="0" rtlCol="0" anchor="ctr"/>
          <a:lstStyle/>
          <a:p>
            <a:pPr indent="0" marL="0">
              <a:buNone/>
            </a:pPr>
            <a:r>
              <a:rPr lang="en-US" sz="1400" dirty="0">
                <a:solidFill>
                  <a:srgbClr val="EAF2F7"/>
                </a:solidFill>
                <a:latin typeface="Calibri" pitchFamily="34" charset="0"/>
                <a:ea typeface="Calibri" pitchFamily="34" charset="-122"/>
                <a:cs typeface="Calibri" pitchFamily="34" charset="-120"/>
              </a:rPr>
              <a:t>If you do nothing else from this hour: sort your existing list and call the top of it instead of the top of the alphabet.</a:t>
            </a:r>
            <a:endParaRPr lang="en-US" sz="1400" dirty="0"/>
          </a:p>
        </p:txBody>
      </p:sp>
      <p:sp>
        <p:nvSpPr>
          <p:cNvPr id="26" name="Text 24"/>
          <p:cNvSpPr/>
          <p:nvPr/>
        </p:nvSpPr>
        <p:spPr>
          <a:xfrm>
            <a:off x="640080" y="6473952"/>
            <a:ext cx="5486400" cy="237744"/>
          </a:xfrm>
          <a:prstGeom prst="rect">
            <a:avLst/>
          </a:prstGeom>
          <a:noFill/>
          <a:ln/>
        </p:spPr>
        <p:txBody>
          <a:bodyPr wrap="square" lIns="0" tIns="0" rIns="0" bIns="0" rtlCol="0" anchor="ctr"/>
          <a:lstStyle/>
          <a:p>
            <a:pPr indent="0" marL="0">
              <a:buNone/>
            </a:pPr>
            <a:r>
              <a:rPr lang="en-US" sz="850" spc="160" kern="0" dirty="0">
                <a:solidFill>
                  <a:srgbClr val="6B8499"/>
                </a:solidFill>
                <a:latin typeface="Courier New" pitchFamily="34" charset="0"/>
                <a:ea typeface="Courier New" pitchFamily="34" charset="-122"/>
                <a:cs typeface="Courier New" pitchFamily="34" charset="-120"/>
              </a:rPr>
              <a:t>AI × CRE  ·  SESSION 06  ·  AUG 21, 2026</a:t>
            </a:r>
            <a:endParaRPr lang="en-US" sz="850" dirty="0"/>
          </a:p>
        </p:txBody>
      </p:sp>
      <p:sp>
        <p:nvSpPr>
          <p:cNvPr id="27" name="Text 25"/>
          <p:cNvSpPr/>
          <p:nvPr/>
        </p:nvSpPr>
        <p:spPr>
          <a:xfrm>
            <a:off x="10972800" y="6473952"/>
            <a:ext cx="548640" cy="237744"/>
          </a:xfrm>
          <a:prstGeom prst="rect">
            <a:avLst/>
          </a:prstGeom>
          <a:noFill/>
          <a:ln/>
        </p:spPr>
        <p:txBody>
          <a:bodyPr wrap="square" lIns="0" tIns="0" rIns="0" bIns="0" rtlCol="0" anchor="ctr"/>
          <a:lstStyle/>
          <a:p>
            <a:pPr algn="r" indent="0" marL="0">
              <a:buNone/>
            </a:pPr>
            <a:r>
              <a:rPr lang="en-US" sz="850" dirty="0">
                <a:solidFill>
                  <a:srgbClr val="6B8499"/>
                </a:solidFill>
                <a:latin typeface="Courier New" pitchFamily="34" charset="0"/>
                <a:ea typeface="Courier New" pitchFamily="34" charset="-122"/>
                <a:cs typeface="Courier New" pitchFamily="34" charset="-120"/>
              </a:rPr>
              <a:t>24</a:t>
            </a:r>
            <a:endParaRPr lang="en-US" sz="85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EAF2F7"/>
        </a:solidFill>
      </p:bgPr>
    </p:bg>
    <p:spTree>
      <p:nvGrpSpPr>
        <p:cNvPr id="1" name=""/>
        <p:cNvGrpSpPr/>
        <p:nvPr/>
      </p:nvGrpSpPr>
      <p:grpSpPr>
        <a:xfrm>
          <a:off x="0" y="0"/>
          <a:ext cx="0" cy="0"/>
          <a:chOff x="0" y="0"/>
          <a:chExt cx="0" cy="0"/>
        </a:xfrm>
      </p:grpSpPr>
      <p:sp>
        <p:nvSpPr>
          <p:cNvPr id="2" name="Text 0"/>
          <p:cNvSpPr/>
          <p:nvPr/>
        </p:nvSpPr>
        <p:spPr>
          <a:xfrm>
            <a:off x="640080" y="475488"/>
            <a:ext cx="10881360" cy="237744"/>
          </a:xfrm>
          <a:prstGeom prst="rect">
            <a:avLst/>
          </a:prstGeom>
          <a:noFill/>
          <a:ln/>
        </p:spPr>
        <p:txBody>
          <a:bodyPr wrap="square" lIns="0" tIns="0" rIns="0" bIns="0" rtlCol="0" anchor="ctr"/>
          <a:lstStyle/>
          <a:p>
            <a:pPr indent="0" marL="0">
              <a:buNone/>
            </a:pPr>
            <a:r>
              <a:rPr lang="en-US" sz="1100" b="1" spc="240" kern="0" dirty="0">
                <a:solidFill>
                  <a:srgbClr val="C2603F"/>
                </a:solidFill>
                <a:latin typeface="Courier New" pitchFamily="34" charset="0"/>
                <a:ea typeface="Courier New" pitchFamily="34" charset="-122"/>
                <a:cs typeface="Courier New" pitchFamily="34" charset="-120"/>
              </a:rPr>
              <a:t>20 · THE RULES</a:t>
            </a:r>
            <a:endParaRPr lang="en-US" sz="1100" dirty="0"/>
          </a:p>
        </p:txBody>
      </p:sp>
      <p:sp>
        <p:nvSpPr>
          <p:cNvPr id="3" name="Text 1"/>
          <p:cNvSpPr/>
          <p:nvPr/>
        </p:nvSpPr>
        <p:spPr>
          <a:xfrm>
            <a:off x="640080" y="749808"/>
            <a:ext cx="7863840" cy="1005840"/>
          </a:xfrm>
          <a:prstGeom prst="rect">
            <a:avLst/>
          </a:prstGeom>
          <a:noFill/>
          <a:ln/>
        </p:spPr>
        <p:txBody>
          <a:bodyPr wrap="square" lIns="0" tIns="0" rIns="0" bIns="0" rtlCol="0" anchor="ctr"/>
          <a:lstStyle/>
          <a:p>
            <a:pPr indent="0" marL="0">
              <a:lnSpc>
                <a:spcPts val="4000"/>
              </a:lnSpc>
              <a:buNone/>
            </a:pPr>
            <a:r>
              <a:rPr lang="en-US" sz="3400" b="1" dirty="0">
                <a:solidFill>
                  <a:srgbClr val="16304A"/>
                </a:solidFill>
                <a:latin typeface="Arial" pitchFamily="34" charset="0"/>
                <a:ea typeface="Arial" pitchFamily="34" charset="-122"/>
                <a:cs typeface="Arial" pitchFamily="34" charset="-120"/>
              </a:rPr>
              <a:t>Five things to carry out</a:t>
            </a:r>
            <a:endParaRPr lang="en-US" sz="3400" dirty="0"/>
          </a:p>
          <a:p>
            <a:pPr indent="0" marL="0">
              <a:lnSpc>
                <a:spcPts val="4000"/>
              </a:lnSpc>
              <a:buNone/>
            </a:pPr>
            <a:r>
              <a:rPr lang="en-US" sz="3400" b="1" dirty="0">
                <a:solidFill>
                  <a:srgbClr val="16304A"/>
                </a:solidFill>
                <a:latin typeface="Arial" pitchFamily="34" charset="0"/>
                <a:ea typeface="Arial" pitchFamily="34" charset="-122"/>
                <a:cs typeface="Arial" pitchFamily="34" charset="-120"/>
              </a:rPr>
              <a:t>of this hour.</a:t>
            </a:r>
            <a:endParaRPr lang="en-US" sz="3400" dirty="0"/>
          </a:p>
        </p:txBody>
      </p:sp>
      <p:sp>
        <p:nvSpPr>
          <p:cNvPr id="4" name="Shape 2"/>
          <p:cNvSpPr/>
          <p:nvPr/>
        </p:nvSpPr>
        <p:spPr>
          <a:xfrm>
            <a:off x="658368" y="2615184"/>
            <a:ext cx="384048" cy="384048"/>
          </a:xfrm>
          <a:prstGeom prst="ellipse">
            <a:avLst/>
          </a:prstGeom>
          <a:solidFill>
            <a:srgbClr val="D9694C"/>
          </a:solidFill>
          <a:ln w="12700">
            <a:solidFill>
              <a:srgbClr val="D9694C"/>
            </a:solidFill>
            <a:prstDash val="solid"/>
          </a:ln>
        </p:spPr>
      </p:sp>
      <p:sp>
        <p:nvSpPr>
          <p:cNvPr id="5" name="Text 3"/>
          <p:cNvSpPr/>
          <p:nvPr/>
        </p:nvSpPr>
        <p:spPr>
          <a:xfrm>
            <a:off x="658368" y="2615184"/>
            <a:ext cx="384048" cy="384048"/>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1</a:t>
            </a:r>
            <a:endParaRPr lang="en-US" sz="1300" dirty="0"/>
          </a:p>
        </p:txBody>
      </p:sp>
      <p:sp>
        <p:nvSpPr>
          <p:cNvPr id="6" name="Text 4"/>
          <p:cNvSpPr/>
          <p:nvPr/>
        </p:nvSpPr>
        <p:spPr>
          <a:xfrm>
            <a:off x="1207008" y="2542032"/>
            <a:ext cx="4114800" cy="530352"/>
          </a:xfrm>
          <a:prstGeom prst="rect">
            <a:avLst/>
          </a:prstGeom>
          <a:noFill/>
          <a:ln/>
        </p:spPr>
        <p:txBody>
          <a:bodyPr wrap="square" lIns="0" tIns="0" rIns="0" bIns="0" rtlCol="0" anchor="ctr"/>
          <a:lstStyle/>
          <a:p>
            <a:pPr indent="0" marL="0">
              <a:buNone/>
            </a:pPr>
            <a:r>
              <a:rPr lang="en-US" sz="1700" b="1" dirty="0">
                <a:solidFill>
                  <a:srgbClr val="16304A"/>
                </a:solidFill>
                <a:latin typeface="Arial" pitchFamily="34" charset="0"/>
                <a:ea typeface="Arial" pitchFamily="34" charset="-122"/>
                <a:cs typeface="Arial" pitchFamily="34" charset="-120"/>
              </a:rPr>
              <a:t>Check the platform once.</a:t>
            </a:r>
            <a:endParaRPr lang="en-US" sz="1700" dirty="0"/>
          </a:p>
        </p:txBody>
      </p:sp>
      <p:sp>
        <p:nvSpPr>
          <p:cNvPr id="7" name="Text 5"/>
          <p:cNvSpPr/>
          <p:nvPr/>
        </p:nvSpPr>
        <p:spPr>
          <a:xfrm>
            <a:off x="5486400" y="2542032"/>
            <a:ext cx="5760720" cy="530352"/>
          </a:xfrm>
          <a:prstGeom prst="rect">
            <a:avLst/>
          </a:prstGeom>
          <a:noFill/>
          <a:ln/>
        </p:spPr>
        <p:txBody>
          <a:bodyPr wrap="square" lIns="0" tIns="0" rIns="0" bIns="0" rtlCol="0" anchor="ctr"/>
          <a:lstStyle/>
          <a:p>
            <a:pPr indent="0" marL="0">
              <a:lnSpc>
                <a:spcPts val="1700"/>
              </a:lnSpc>
              <a:buNone/>
            </a:pPr>
            <a:r>
              <a:rPr lang="en-US" sz="1350" dirty="0">
                <a:solidFill>
                  <a:srgbClr val="2C5475"/>
                </a:solidFill>
                <a:latin typeface="Calibri" pitchFamily="34" charset="0"/>
                <a:ea typeface="Calibri" pitchFamily="34" charset="-122"/>
                <a:cs typeface="Calibri" pitchFamily="34" charset="-120"/>
              </a:rPr>
              <a:t>Sixty seconds: robots.txt and a six-word search of the terms. Write down the answer, move on.</a:t>
            </a:r>
            <a:endParaRPr lang="en-US" sz="1350" dirty="0"/>
          </a:p>
        </p:txBody>
      </p:sp>
      <p:sp>
        <p:nvSpPr>
          <p:cNvPr id="8" name="Shape 6"/>
          <p:cNvSpPr/>
          <p:nvPr/>
        </p:nvSpPr>
        <p:spPr>
          <a:xfrm>
            <a:off x="658368" y="3255264"/>
            <a:ext cx="384048" cy="384048"/>
          </a:xfrm>
          <a:prstGeom prst="ellipse">
            <a:avLst/>
          </a:prstGeom>
          <a:solidFill>
            <a:srgbClr val="D9694C"/>
          </a:solidFill>
          <a:ln w="12700">
            <a:solidFill>
              <a:srgbClr val="D9694C"/>
            </a:solidFill>
            <a:prstDash val="solid"/>
          </a:ln>
        </p:spPr>
      </p:sp>
      <p:sp>
        <p:nvSpPr>
          <p:cNvPr id="9" name="Text 7"/>
          <p:cNvSpPr/>
          <p:nvPr/>
        </p:nvSpPr>
        <p:spPr>
          <a:xfrm>
            <a:off x="658368" y="3255264"/>
            <a:ext cx="384048" cy="384048"/>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2</a:t>
            </a:r>
            <a:endParaRPr lang="en-US" sz="1300" dirty="0"/>
          </a:p>
        </p:txBody>
      </p:sp>
      <p:sp>
        <p:nvSpPr>
          <p:cNvPr id="10" name="Text 8"/>
          <p:cNvSpPr/>
          <p:nvPr/>
        </p:nvSpPr>
        <p:spPr>
          <a:xfrm>
            <a:off x="1207008" y="3182112"/>
            <a:ext cx="4114800" cy="530352"/>
          </a:xfrm>
          <a:prstGeom prst="rect">
            <a:avLst/>
          </a:prstGeom>
          <a:noFill/>
          <a:ln/>
        </p:spPr>
        <p:txBody>
          <a:bodyPr wrap="square" lIns="0" tIns="0" rIns="0" bIns="0" rtlCol="0" anchor="ctr"/>
          <a:lstStyle/>
          <a:p>
            <a:pPr indent="0" marL="0">
              <a:buNone/>
            </a:pPr>
            <a:r>
              <a:rPr lang="en-US" sz="1700" b="1" dirty="0">
                <a:solidFill>
                  <a:srgbClr val="16304A"/>
                </a:solidFill>
                <a:latin typeface="Arial" pitchFamily="34" charset="0"/>
                <a:ea typeface="Arial" pitchFamily="34" charset="-122"/>
                <a:cs typeface="Arial" pitchFamily="34" charset="-120"/>
              </a:rPr>
              <a:t>Licensed to look, not to take.</a:t>
            </a:r>
            <a:endParaRPr lang="en-US" sz="1700" dirty="0"/>
          </a:p>
        </p:txBody>
      </p:sp>
      <p:sp>
        <p:nvSpPr>
          <p:cNvPr id="11" name="Text 9"/>
          <p:cNvSpPr/>
          <p:nvPr/>
        </p:nvSpPr>
        <p:spPr>
          <a:xfrm>
            <a:off x="5486400" y="3182112"/>
            <a:ext cx="5760720" cy="530352"/>
          </a:xfrm>
          <a:prstGeom prst="rect">
            <a:avLst/>
          </a:prstGeom>
          <a:noFill/>
          <a:ln/>
        </p:spPr>
        <p:txBody>
          <a:bodyPr wrap="square" lIns="0" tIns="0" rIns="0" bIns="0" rtlCol="0" anchor="ctr"/>
          <a:lstStyle/>
          <a:p>
            <a:pPr indent="0" marL="0">
              <a:lnSpc>
                <a:spcPts val="1700"/>
              </a:lnSpc>
              <a:buNone/>
            </a:pPr>
            <a:r>
              <a:rPr lang="en-US" sz="1350" dirty="0">
                <a:solidFill>
                  <a:srgbClr val="2C5475"/>
                </a:solidFill>
                <a:latin typeface="Calibri" pitchFamily="34" charset="0"/>
                <a:ea typeface="Calibri" pitchFamily="34" charset="-122"/>
                <a:cs typeface="Calibri" pitchFamily="34" charset="-120"/>
              </a:rPr>
              <a:t>Your subscription buys access. It does not buy the right to reproduce the database behind it.</a:t>
            </a:r>
            <a:endParaRPr lang="en-US" sz="1350" dirty="0"/>
          </a:p>
        </p:txBody>
      </p:sp>
      <p:sp>
        <p:nvSpPr>
          <p:cNvPr id="12" name="Shape 10"/>
          <p:cNvSpPr/>
          <p:nvPr/>
        </p:nvSpPr>
        <p:spPr>
          <a:xfrm>
            <a:off x="658368" y="3895344"/>
            <a:ext cx="384048" cy="384048"/>
          </a:xfrm>
          <a:prstGeom prst="ellipse">
            <a:avLst/>
          </a:prstGeom>
          <a:solidFill>
            <a:srgbClr val="D9694C"/>
          </a:solidFill>
          <a:ln w="12700">
            <a:solidFill>
              <a:srgbClr val="D9694C"/>
            </a:solidFill>
            <a:prstDash val="solid"/>
          </a:ln>
        </p:spPr>
      </p:sp>
      <p:sp>
        <p:nvSpPr>
          <p:cNvPr id="13" name="Text 11"/>
          <p:cNvSpPr/>
          <p:nvPr/>
        </p:nvSpPr>
        <p:spPr>
          <a:xfrm>
            <a:off x="658368" y="3895344"/>
            <a:ext cx="384048" cy="384048"/>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3</a:t>
            </a:r>
            <a:endParaRPr lang="en-US" sz="1300" dirty="0"/>
          </a:p>
        </p:txBody>
      </p:sp>
      <p:sp>
        <p:nvSpPr>
          <p:cNvPr id="14" name="Text 12"/>
          <p:cNvSpPr/>
          <p:nvPr/>
        </p:nvSpPr>
        <p:spPr>
          <a:xfrm>
            <a:off x="1207008" y="3822192"/>
            <a:ext cx="4114800" cy="530352"/>
          </a:xfrm>
          <a:prstGeom prst="rect">
            <a:avLst/>
          </a:prstGeom>
          <a:noFill/>
          <a:ln/>
        </p:spPr>
        <p:txBody>
          <a:bodyPr wrap="square" lIns="0" tIns="0" rIns="0" bIns="0" rtlCol="0" anchor="ctr"/>
          <a:lstStyle/>
          <a:p>
            <a:pPr indent="0" marL="0">
              <a:buNone/>
            </a:pPr>
            <a:r>
              <a:rPr lang="en-US" sz="1700" b="1" dirty="0">
                <a:solidFill>
                  <a:srgbClr val="16304A"/>
                </a:solidFill>
                <a:latin typeface="Arial" pitchFamily="34" charset="0"/>
                <a:ea typeface="Arial" pitchFamily="34" charset="-122"/>
                <a:cs typeface="Arial" pitchFamily="34" charset="-120"/>
              </a:rPr>
              <a:t>Gaps beat guesses.</a:t>
            </a:r>
            <a:endParaRPr lang="en-US" sz="1700" dirty="0"/>
          </a:p>
        </p:txBody>
      </p:sp>
      <p:sp>
        <p:nvSpPr>
          <p:cNvPr id="15" name="Text 13"/>
          <p:cNvSpPr/>
          <p:nvPr/>
        </p:nvSpPr>
        <p:spPr>
          <a:xfrm>
            <a:off x="5486400" y="3822192"/>
            <a:ext cx="5760720" cy="530352"/>
          </a:xfrm>
          <a:prstGeom prst="rect">
            <a:avLst/>
          </a:prstGeom>
          <a:noFill/>
          <a:ln/>
        </p:spPr>
        <p:txBody>
          <a:bodyPr wrap="square" lIns="0" tIns="0" rIns="0" bIns="0" rtlCol="0" anchor="ctr"/>
          <a:lstStyle/>
          <a:p>
            <a:pPr indent="0" marL="0">
              <a:lnSpc>
                <a:spcPts val="1700"/>
              </a:lnSpc>
              <a:buNone/>
            </a:pPr>
            <a:r>
              <a:rPr lang="en-US" sz="1350" dirty="0">
                <a:solidFill>
                  <a:srgbClr val="2C5475"/>
                </a:solidFill>
                <a:latin typeface="Calibri" pitchFamily="34" charset="0"/>
                <a:ea typeface="Calibri" pitchFamily="34" charset="-122"/>
                <a:cs typeface="Calibri" pitchFamily="34" charset="-120"/>
              </a:rPr>
              <a:t>Make it say “not found.” A visible hole is safer than a confident wrong number.</a:t>
            </a:r>
            <a:endParaRPr lang="en-US" sz="1350" dirty="0"/>
          </a:p>
        </p:txBody>
      </p:sp>
      <p:sp>
        <p:nvSpPr>
          <p:cNvPr id="16" name="Shape 14"/>
          <p:cNvSpPr/>
          <p:nvPr/>
        </p:nvSpPr>
        <p:spPr>
          <a:xfrm>
            <a:off x="658368" y="4535424"/>
            <a:ext cx="384048" cy="384048"/>
          </a:xfrm>
          <a:prstGeom prst="ellipse">
            <a:avLst/>
          </a:prstGeom>
          <a:solidFill>
            <a:srgbClr val="D9694C"/>
          </a:solidFill>
          <a:ln w="12700">
            <a:solidFill>
              <a:srgbClr val="D9694C"/>
            </a:solidFill>
            <a:prstDash val="solid"/>
          </a:ln>
        </p:spPr>
      </p:sp>
      <p:sp>
        <p:nvSpPr>
          <p:cNvPr id="17" name="Text 15"/>
          <p:cNvSpPr/>
          <p:nvPr/>
        </p:nvSpPr>
        <p:spPr>
          <a:xfrm>
            <a:off x="658368" y="4535424"/>
            <a:ext cx="384048" cy="384048"/>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4</a:t>
            </a:r>
            <a:endParaRPr lang="en-US" sz="1300" dirty="0"/>
          </a:p>
        </p:txBody>
      </p:sp>
      <p:sp>
        <p:nvSpPr>
          <p:cNvPr id="18" name="Text 16"/>
          <p:cNvSpPr/>
          <p:nvPr/>
        </p:nvSpPr>
        <p:spPr>
          <a:xfrm>
            <a:off x="1207008" y="4462272"/>
            <a:ext cx="4114800" cy="530352"/>
          </a:xfrm>
          <a:prstGeom prst="rect">
            <a:avLst/>
          </a:prstGeom>
          <a:noFill/>
          <a:ln/>
        </p:spPr>
        <p:txBody>
          <a:bodyPr wrap="square" lIns="0" tIns="0" rIns="0" bIns="0" rtlCol="0" anchor="ctr"/>
          <a:lstStyle/>
          <a:p>
            <a:pPr indent="0" marL="0">
              <a:buNone/>
            </a:pPr>
            <a:r>
              <a:rPr lang="en-US" sz="1700" b="1" dirty="0">
                <a:solidFill>
                  <a:srgbClr val="16304A"/>
                </a:solidFill>
                <a:latin typeface="Arial" pitchFamily="34" charset="0"/>
                <a:ea typeface="Arial" pitchFamily="34" charset="-122"/>
                <a:cs typeface="Arial" pitchFamily="34" charset="-120"/>
              </a:rPr>
              <a:t>Never let it drop rows quietly.</a:t>
            </a:r>
            <a:endParaRPr lang="en-US" sz="1700" dirty="0"/>
          </a:p>
        </p:txBody>
      </p:sp>
      <p:sp>
        <p:nvSpPr>
          <p:cNvPr id="19" name="Text 17"/>
          <p:cNvSpPr/>
          <p:nvPr/>
        </p:nvSpPr>
        <p:spPr>
          <a:xfrm>
            <a:off x="5486400" y="4462272"/>
            <a:ext cx="5760720" cy="530352"/>
          </a:xfrm>
          <a:prstGeom prst="rect">
            <a:avLst/>
          </a:prstGeom>
          <a:noFill/>
          <a:ln/>
        </p:spPr>
        <p:txBody>
          <a:bodyPr wrap="square" lIns="0" tIns="0" rIns="0" bIns="0" rtlCol="0" anchor="ctr"/>
          <a:lstStyle/>
          <a:p>
            <a:pPr indent="0" marL="0">
              <a:lnSpc>
                <a:spcPts val="1700"/>
              </a:lnSpc>
              <a:buNone/>
            </a:pPr>
            <a:r>
              <a:rPr lang="en-US" sz="1350" dirty="0">
                <a:solidFill>
                  <a:srgbClr val="2C5475"/>
                </a:solidFill>
                <a:latin typeface="Calibri" pitchFamily="34" charset="0"/>
                <a:ea typeface="Calibri" pitchFamily="34" charset="-122"/>
                <a:cs typeface="Calibri" pitchFamily="34" charset="-120"/>
              </a:rPr>
              <a:t>Make it show its cuts and the reason for each one.</a:t>
            </a:r>
            <a:endParaRPr lang="en-US" sz="1350" dirty="0"/>
          </a:p>
        </p:txBody>
      </p:sp>
      <p:sp>
        <p:nvSpPr>
          <p:cNvPr id="20" name="Shape 18"/>
          <p:cNvSpPr/>
          <p:nvPr/>
        </p:nvSpPr>
        <p:spPr>
          <a:xfrm>
            <a:off x="658368" y="5175504"/>
            <a:ext cx="384048" cy="384048"/>
          </a:xfrm>
          <a:prstGeom prst="ellipse">
            <a:avLst/>
          </a:prstGeom>
          <a:solidFill>
            <a:srgbClr val="D9694C"/>
          </a:solidFill>
          <a:ln w="12700">
            <a:solidFill>
              <a:srgbClr val="D9694C"/>
            </a:solidFill>
            <a:prstDash val="solid"/>
          </a:ln>
        </p:spPr>
      </p:sp>
      <p:sp>
        <p:nvSpPr>
          <p:cNvPr id="21" name="Text 19"/>
          <p:cNvSpPr/>
          <p:nvPr/>
        </p:nvSpPr>
        <p:spPr>
          <a:xfrm>
            <a:off x="658368" y="5175504"/>
            <a:ext cx="384048" cy="384048"/>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5</a:t>
            </a:r>
            <a:endParaRPr lang="en-US" sz="1300" dirty="0"/>
          </a:p>
        </p:txBody>
      </p:sp>
      <p:sp>
        <p:nvSpPr>
          <p:cNvPr id="22" name="Text 20"/>
          <p:cNvSpPr/>
          <p:nvPr/>
        </p:nvSpPr>
        <p:spPr>
          <a:xfrm>
            <a:off x="1207008" y="5102352"/>
            <a:ext cx="4114800" cy="530352"/>
          </a:xfrm>
          <a:prstGeom prst="rect">
            <a:avLst/>
          </a:prstGeom>
          <a:noFill/>
          <a:ln/>
        </p:spPr>
        <p:txBody>
          <a:bodyPr wrap="square" lIns="0" tIns="0" rIns="0" bIns="0" rtlCol="0" anchor="ctr"/>
          <a:lstStyle/>
          <a:p>
            <a:pPr indent="0" marL="0">
              <a:buNone/>
            </a:pPr>
            <a:r>
              <a:rPr lang="en-US" sz="1700" b="1" dirty="0">
                <a:solidFill>
                  <a:srgbClr val="16304A"/>
                </a:solidFill>
                <a:latin typeface="Arial" pitchFamily="34" charset="0"/>
                <a:ea typeface="Arial" pitchFamily="34" charset="-122"/>
                <a:cs typeface="Arial" pitchFamily="34" charset="-120"/>
              </a:rPr>
              <a:t>You are responsible.</a:t>
            </a:r>
            <a:endParaRPr lang="en-US" sz="1700" dirty="0"/>
          </a:p>
        </p:txBody>
      </p:sp>
      <p:sp>
        <p:nvSpPr>
          <p:cNvPr id="23" name="Text 21"/>
          <p:cNvSpPr/>
          <p:nvPr/>
        </p:nvSpPr>
        <p:spPr>
          <a:xfrm>
            <a:off x="5486400" y="5102352"/>
            <a:ext cx="5760720" cy="530352"/>
          </a:xfrm>
          <a:prstGeom prst="rect">
            <a:avLst/>
          </a:prstGeom>
          <a:noFill/>
          <a:ln/>
        </p:spPr>
        <p:txBody>
          <a:bodyPr wrap="square" lIns="0" tIns="0" rIns="0" bIns="0" rtlCol="0" anchor="ctr"/>
          <a:lstStyle/>
          <a:p>
            <a:pPr indent="0" marL="0">
              <a:lnSpc>
                <a:spcPts val="1700"/>
              </a:lnSpc>
              <a:buNone/>
            </a:pPr>
            <a:r>
              <a:rPr lang="en-US" sz="1350" dirty="0">
                <a:solidFill>
                  <a:srgbClr val="2C5475"/>
                </a:solidFill>
                <a:latin typeface="Calibri" pitchFamily="34" charset="0"/>
                <a:ea typeface="Calibri" pitchFamily="34" charset="-122"/>
                <a:cs typeface="Calibri" pitchFamily="34" charset="-120"/>
              </a:rPr>
              <a:t>For everything the tool does on your behalf. That is in writing, in their terms and yours.</a:t>
            </a:r>
            <a:endParaRPr lang="en-US" sz="1350" dirty="0"/>
          </a:p>
        </p:txBody>
      </p:sp>
      <p:sp>
        <p:nvSpPr>
          <p:cNvPr id="24" name="Text 22"/>
          <p:cNvSpPr/>
          <p:nvPr/>
        </p:nvSpPr>
        <p:spPr>
          <a:xfrm>
            <a:off x="640080" y="5907024"/>
            <a:ext cx="10881360" cy="347472"/>
          </a:xfrm>
          <a:prstGeom prst="rect">
            <a:avLst/>
          </a:prstGeom>
          <a:noFill/>
          <a:ln/>
        </p:spPr>
        <p:txBody>
          <a:bodyPr wrap="square" lIns="0" tIns="0" rIns="0" bIns="0" rtlCol="0" anchor="ctr"/>
          <a:lstStyle/>
          <a:p>
            <a:pPr indent="0" marL="0">
              <a:buNone/>
            </a:pPr>
            <a:r>
              <a:rPr lang="en-US" sz="1300" i="1" dirty="0">
                <a:solidFill>
                  <a:srgbClr val="6B8499"/>
                </a:solidFill>
                <a:latin typeface="Calibri" pitchFamily="34" charset="0"/>
                <a:ea typeface="Calibri" pitchFamily="34" charset="-122"/>
                <a:cs typeface="Calibri" pitchFamily="34" charset="-120"/>
              </a:rPr>
              <a:t>Not legal advice. I'm a territory manager, not your attorney. If your firm has counsel, this is a fifteen-minute conversation worth having with them.</a:t>
            </a:r>
            <a:endParaRPr lang="en-US" sz="1300" dirty="0"/>
          </a:p>
        </p:txBody>
      </p:sp>
      <p:sp>
        <p:nvSpPr>
          <p:cNvPr id="25" name="Text 23"/>
          <p:cNvSpPr/>
          <p:nvPr/>
        </p:nvSpPr>
        <p:spPr>
          <a:xfrm>
            <a:off x="640080" y="6473952"/>
            <a:ext cx="5486400" cy="237744"/>
          </a:xfrm>
          <a:prstGeom prst="rect">
            <a:avLst/>
          </a:prstGeom>
          <a:noFill/>
          <a:ln/>
        </p:spPr>
        <p:txBody>
          <a:bodyPr wrap="square" lIns="0" tIns="0" rIns="0" bIns="0" rtlCol="0" anchor="ctr"/>
          <a:lstStyle/>
          <a:p>
            <a:pPr indent="0" marL="0">
              <a:buNone/>
            </a:pPr>
            <a:r>
              <a:rPr lang="en-US" sz="850" spc="160" kern="0" dirty="0">
                <a:solidFill>
                  <a:srgbClr val="6B8499"/>
                </a:solidFill>
                <a:latin typeface="Courier New" pitchFamily="34" charset="0"/>
                <a:ea typeface="Courier New" pitchFamily="34" charset="-122"/>
                <a:cs typeface="Courier New" pitchFamily="34" charset="-120"/>
              </a:rPr>
              <a:t>AI × CRE  ·  SESSION 06  ·  AUG 21, 2026</a:t>
            </a:r>
            <a:endParaRPr lang="en-US" sz="850" dirty="0"/>
          </a:p>
        </p:txBody>
      </p:sp>
      <p:sp>
        <p:nvSpPr>
          <p:cNvPr id="26" name="Text 24"/>
          <p:cNvSpPr/>
          <p:nvPr/>
        </p:nvSpPr>
        <p:spPr>
          <a:xfrm>
            <a:off x="10972800" y="6473952"/>
            <a:ext cx="548640" cy="237744"/>
          </a:xfrm>
          <a:prstGeom prst="rect">
            <a:avLst/>
          </a:prstGeom>
          <a:noFill/>
          <a:ln/>
        </p:spPr>
        <p:txBody>
          <a:bodyPr wrap="square" lIns="0" tIns="0" rIns="0" bIns="0" rtlCol="0" anchor="ctr"/>
          <a:lstStyle/>
          <a:p>
            <a:pPr algn="r" indent="0" marL="0">
              <a:buNone/>
            </a:pPr>
            <a:r>
              <a:rPr lang="en-US" sz="850" dirty="0">
                <a:solidFill>
                  <a:srgbClr val="6B8499"/>
                </a:solidFill>
                <a:latin typeface="Courier New" pitchFamily="34" charset="0"/>
                <a:ea typeface="Courier New" pitchFamily="34" charset="-122"/>
                <a:cs typeface="Courier New" pitchFamily="34" charset="-120"/>
              </a:rPr>
              <a:t>25</a:t>
            </a:r>
            <a:endParaRPr lang="en-US" sz="85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EAF2F7"/>
        </a:solidFill>
      </p:bgPr>
    </p:bg>
    <p:spTree>
      <p:nvGrpSpPr>
        <p:cNvPr id="1" name=""/>
        <p:cNvGrpSpPr/>
        <p:nvPr/>
      </p:nvGrpSpPr>
      <p:grpSpPr>
        <a:xfrm>
          <a:off x="0" y="0"/>
          <a:ext cx="0" cy="0"/>
          <a:chOff x="0" y="0"/>
          <a:chExt cx="0" cy="0"/>
        </a:xfrm>
      </p:grpSpPr>
      <p:sp>
        <p:nvSpPr>
          <p:cNvPr id="2" name="Text 0"/>
          <p:cNvSpPr/>
          <p:nvPr/>
        </p:nvSpPr>
        <p:spPr>
          <a:xfrm>
            <a:off x="640080" y="475488"/>
            <a:ext cx="10881360" cy="237744"/>
          </a:xfrm>
          <a:prstGeom prst="rect">
            <a:avLst/>
          </a:prstGeom>
          <a:noFill/>
          <a:ln/>
        </p:spPr>
        <p:txBody>
          <a:bodyPr wrap="square" lIns="0" tIns="0" rIns="0" bIns="0" rtlCol="0" anchor="ctr"/>
          <a:lstStyle/>
          <a:p>
            <a:pPr indent="0" marL="0">
              <a:buNone/>
            </a:pPr>
            <a:r>
              <a:rPr lang="en-US" sz="1100" b="1" spc="240" kern="0" dirty="0">
                <a:solidFill>
                  <a:srgbClr val="C2603F"/>
                </a:solidFill>
                <a:latin typeface="Courier New" pitchFamily="34" charset="0"/>
                <a:ea typeface="Courier New" pitchFamily="34" charset="-122"/>
                <a:cs typeface="Courier New" pitchFamily="34" charset="-120"/>
              </a:rPr>
              <a:t>21 · LEAVE-BEHIND</a:t>
            </a:r>
            <a:endParaRPr lang="en-US" sz="1100" dirty="0"/>
          </a:p>
        </p:txBody>
      </p:sp>
      <p:sp>
        <p:nvSpPr>
          <p:cNvPr id="3" name="Text 1"/>
          <p:cNvSpPr/>
          <p:nvPr/>
        </p:nvSpPr>
        <p:spPr>
          <a:xfrm>
            <a:off x="640080" y="749808"/>
            <a:ext cx="10881360" cy="731520"/>
          </a:xfrm>
          <a:prstGeom prst="rect">
            <a:avLst/>
          </a:prstGeom>
          <a:noFill/>
          <a:ln/>
        </p:spPr>
        <p:txBody>
          <a:bodyPr wrap="square" lIns="0" tIns="0" rIns="0" bIns="0" rtlCol="0" anchor="ctr"/>
          <a:lstStyle/>
          <a:p>
            <a:pPr indent="0" marL="0">
              <a:lnSpc>
                <a:spcPts val="3600"/>
              </a:lnSpc>
              <a:buNone/>
            </a:pPr>
            <a:r>
              <a:rPr lang="en-US" sz="3400" b="1" dirty="0">
                <a:solidFill>
                  <a:srgbClr val="16304A"/>
                </a:solidFill>
                <a:latin typeface="Arial" pitchFamily="34" charset="0"/>
                <a:ea typeface="Arial" pitchFamily="34" charset="-122"/>
                <a:cs typeface="Arial" pitchFamily="34" charset="-120"/>
              </a:rPr>
              <a:t>Take it with you.</a:t>
            </a:r>
            <a:endParaRPr lang="en-US" sz="3400" dirty="0"/>
          </a:p>
        </p:txBody>
      </p:sp>
      <p:sp>
        <p:nvSpPr>
          <p:cNvPr id="4" name="Text 2"/>
          <p:cNvSpPr/>
          <p:nvPr/>
        </p:nvSpPr>
        <p:spPr>
          <a:xfrm>
            <a:off x="640080" y="1536192"/>
            <a:ext cx="9509760" cy="457200"/>
          </a:xfrm>
          <a:prstGeom prst="rect">
            <a:avLst/>
          </a:prstGeom>
          <a:noFill/>
          <a:ln/>
        </p:spPr>
        <p:txBody>
          <a:bodyPr wrap="square" lIns="0" tIns="0" rIns="0" bIns="0" rtlCol="0" anchor="t"/>
          <a:lstStyle/>
          <a:p>
            <a:pPr indent="0" marL="0">
              <a:lnSpc>
                <a:spcPts val="2000"/>
              </a:lnSpc>
              <a:buNone/>
            </a:pPr>
            <a:r>
              <a:rPr lang="en-US" sz="1500" dirty="0">
                <a:solidFill>
                  <a:srgbClr val="2C5475"/>
                </a:solidFill>
                <a:latin typeface="Calibri" pitchFamily="34" charset="0"/>
                <a:ea typeface="Calibri" pitchFamily="34" charset="-122"/>
                <a:cs typeface="Calibri" pitchFamily="34" charset="-120"/>
              </a:rPr>
              <a:t>Everything from this hour goes up on the site straight after the session.</a:t>
            </a:r>
            <a:endParaRPr lang="en-US" sz="1500" dirty="0"/>
          </a:p>
        </p:txBody>
      </p:sp>
      <p:sp>
        <p:nvSpPr>
          <p:cNvPr id="5" name="Shape 3"/>
          <p:cNvSpPr/>
          <p:nvPr/>
        </p:nvSpPr>
        <p:spPr>
          <a:xfrm>
            <a:off x="640080" y="2606040"/>
            <a:ext cx="3456432" cy="2651760"/>
          </a:xfrm>
          <a:prstGeom prst="roundRect">
            <a:avLst>
              <a:gd name="adj" fmla="val 1724"/>
            </a:avLst>
          </a:prstGeom>
          <a:solidFill>
            <a:srgbClr val="D9E7F0"/>
          </a:solidFill>
          <a:ln w="9525">
            <a:solidFill>
              <a:srgbClr val="D2E0EA"/>
            </a:solidFill>
            <a:prstDash val="solid"/>
          </a:ln>
          <a:effectLst>
            <a:outerShdw sx="100000" sy="100000" kx="0" ky="0" algn="bl" rotWithShape="0" blurRad="177800" dist="38100" dir="5400000">
              <a:srgbClr val="16304A">
                <a:alpha val="10000"/>
              </a:srgbClr>
            </a:outerShdw>
          </a:effectLst>
        </p:spPr>
      </p:sp>
      <p:sp>
        <p:nvSpPr>
          <p:cNvPr id="6" name="Text 4"/>
          <p:cNvSpPr/>
          <p:nvPr/>
        </p:nvSpPr>
        <p:spPr>
          <a:xfrm>
            <a:off x="914400" y="2843784"/>
            <a:ext cx="2907792" cy="274320"/>
          </a:xfrm>
          <a:prstGeom prst="rect">
            <a:avLst/>
          </a:prstGeom>
          <a:noFill/>
          <a:ln/>
        </p:spPr>
        <p:txBody>
          <a:bodyPr wrap="square" lIns="0" tIns="0" rIns="0" bIns="0" rtlCol="0" anchor="ctr"/>
          <a:lstStyle/>
          <a:p>
            <a:pPr indent="0" marL="0">
              <a:buNone/>
            </a:pPr>
            <a:r>
              <a:rPr lang="en-US" sz="1000" b="1" spc="160" kern="0" dirty="0">
                <a:solidFill>
                  <a:srgbClr val="C2603F"/>
                </a:solidFill>
                <a:latin typeface="Courier New" pitchFamily="34" charset="0"/>
                <a:ea typeface="Courier New" pitchFamily="34" charset="-122"/>
                <a:cs typeface="Courier New" pitchFamily="34" charset="-120"/>
              </a:rPr>
              <a:t>INTERACTIVE WORKSHEET</a:t>
            </a:r>
            <a:endParaRPr lang="en-US" sz="1000" dirty="0"/>
          </a:p>
        </p:txBody>
      </p:sp>
      <p:sp>
        <p:nvSpPr>
          <p:cNvPr id="7" name="Text 5"/>
          <p:cNvSpPr/>
          <p:nvPr/>
        </p:nvSpPr>
        <p:spPr>
          <a:xfrm>
            <a:off x="914400" y="3191256"/>
            <a:ext cx="2907792" cy="822960"/>
          </a:xfrm>
          <a:prstGeom prst="rect">
            <a:avLst/>
          </a:prstGeom>
          <a:noFill/>
          <a:ln/>
        </p:spPr>
        <p:txBody>
          <a:bodyPr wrap="square" lIns="0" tIns="0" rIns="0" bIns="0" rtlCol="0" anchor="t"/>
          <a:lstStyle/>
          <a:p>
            <a:pPr indent="0" marL="0">
              <a:lnSpc>
                <a:spcPts val="2300"/>
              </a:lnSpc>
              <a:buNone/>
            </a:pPr>
            <a:r>
              <a:rPr lang="en-US" sz="1900" b="1" dirty="0">
                <a:solidFill>
                  <a:srgbClr val="16304A"/>
                </a:solidFill>
                <a:latin typeface="Arial" pitchFamily="34" charset="0"/>
                <a:ea typeface="Arial" pitchFamily="34" charset="-122"/>
                <a:cs typeface="Arial" pitchFamily="34" charset="-120"/>
              </a:rPr>
              <a:t>Prospect Build Sheet</a:t>
            </a:r>
            <a:endParaRPr lang="en-US" sz="1900" dirty="0"/>
          </a:p>
        </p:txBody>
      </p:sp>
      <p:sp>
        <p:nvSpPr>
          <p:cNvPr id="8" name="Text 6"/>
          <p:cNvSpPr/>
          <p:nvPr/>
        </p:nvSpPr>
        <p:spPr>
          <a:xfrm>
            <a:off x="914400" y="4069080"/>
            <a:ext cx="2907792" cy="1005840"/>
          </a:xfrm>
          <a:prstGeom prst="rect">
            <a:avLst/>
          </a:prstGeom>
          <a:noFill/>
          <a:ln/>
        </p:spPr>
        <p:txBody>
          <a:bodyPr wrap="square" lIns="0" tIns="0" rIns="0" bIns="0" rtlCol="0" anchor="t"/>
          <a:lstStyle/>
          <a:p>
            <a:pPr indent="0" marL="0">
              <a:lnSpc>
                <a:spcPts val="1700"/>
              </a:lnSpc>
              <a:buNone/>
            </a:pPr>
            <a:r>
              <a:rPr lang="en-US" sz="1300" dirty="0">
                <a:solidFill>
                  <a:srgbClr val="2C5475"/>
                </a:solidFill>
                <a:latin typeface="Calibri" pitchFamily="34" charset="0"/>
                <a:ea typeface="Calibri" pitchFamily="34" charset="-122"/>
                <a:cs typeface="Calibri" pitchFamily="34" charset="-120"/>
              </a:rPr>
              <a:t>Source-vetting log, your six filters, and a scoring table that sorts itself. CSV export.</a:t>
            </a:r>
            <a:endParaRPr lang="en-US" sz="1300" dirty="0"/>
          </a:p>
        </p:txBody>
      </p:sp>
      <p:sp>
        <p:nvSpPr>
          <p:cNvPr id="9" name="Shape 7"/>
          <p:cNvSpPr/>
          <p:nvPr/>
        </p:nvSpPr>
        <p:spPr>
          <a:xfrm>
            <a:off x="4352544" y="2606040"/>
            <a:ext cx="3456432" cy="2651760"/>
          </a:xfrm>
          <a:prstGeom prst="roundRect">
            <a:avLst>
              <a:gd name="adj" fmla="val 1724"/>
            </a:avLst>
          </a:prstGeom>
          <a:solidFill>
            <a:srgbClr val="FFFFFF"/>
          </a:solidFill>
          <a:ln w="9525">
            <a:solidFill>
              <a:srgbClr val="D2E0EA"/>
            </a:solidFill>
            <a:prstDash val="solid"/>
          </a:ln>
          <a:effectLst>
            <a:outerShdw sx="100000" sy="100000" kx="0" ky="0" algn="bl" rotWithShape="0" blurRad="177800" dist="38100" dir="5400000">
              <a:srgbClr val="16304A">
                <a:alpha val="10000"/>
              </a:srgbClr>
            </a:outerShdw>
          </a:effectLst>
        </p:spPr>
      </p:sp>
      <p:sp>
        <p:nvSpPr>
          <p:cNvPr id="10" name="Text 8"/>
          <p:cNvSpPr/>
          <p:nvPr/>
        </p:nvSpPr>
        <p:spPr>
          <a:xfrm>
            <a:off x="4626864" y="2843784"/>
            <a:ext cx="2907792" cy="274320"/>
          </a:xfrm>
          <a:prstGeom prst="rect">
            <a:avLst/>
          </a:prstGeom>
          <a:noFill/>
          <a:ln/>
        </p:spPr>
        <p:txBody>
          <a:bodyPr wrap="square" lIns="0" tIns="0" rIns="0" bIns="0" rtlCol="0" anchor="ctr"/>
          <a:lstStyle/>
          <a:p>
            <a:pPr indent="0" marL="0">
              <a:buNone/>
            </a:pPr>
            <a:r>
              <a:rPr lang="en-US" sz="1000" b="1" spc="160" kern="0" dirty="0">
                <a:solidFill>
                  <a:srgbClr val="C2603F"/>
                </a:solidFill>
                <a:latin typeface="Courier New" pitchFamily="34" charset="0"/>
                <a:ea typeface="Courier New" pitchFamily="34" charset="-122"/>
                <a:cs typeface="Courier New" pitchFamily="34" charset="-120"/>
              </a:rPr>
              <a:t>FIVE PROMPTS</a:t>
            </a:r>
            <a:endParaRPr lang="en-US" sz="1000" dirty="0"/>
          </a:p>
        </p:txBody>
      </p:sp>
      <p:sp>
        <p:nvSpPr>
          <p:cNvPr id="11" name="Text 9"/>
          <p:cNvSpPr/>
          <p:nvPr/>
        </p:nvSpPr>
        <p:spPr>
          <a:xfrm>
            <a:off x="4626864" y="3191256"/>
            <a:ext cx="2907792" cy="822960"/>
          </a:xfrm>
          <a:prstGeom prst="rect">
            <a:avLst/>
          </a:prstGeom>
          <a:noFill/>
          <a:ln/>
        </p:spPr>
        <p:txBody>
          <a:bodyPr wrap="square" lIns="0" tIns="0" rIns="0" bIns="0" rtlCol="0" anchor="t"/>
          <a:lstStyle/>
          <a:p>
            <a:pPr indent="0" marL="0">
              <a:lnSpc>
                <a:spcPts val="2300"/>
              </a:lnSpc>
              <a:buNone/>
            </a:pPr>
            <a:r>
              <a:rPr lang="en-US" sz="1900" b="1" dirty="0">
                <a:solidFill>
                  <a:srgbClr val="16304A"/>
                </a:solidFill>
                <a:latin typeface="Arial" pitchFamily="34" charset="0"/>
                <a:ea typeface="Arial" pitchFamily="34" charset="-122"/>
                <a:cs typeface="Arial" pitchFamily="34" charset="-120"/>
              </a:rPr>
              <a:t>The prompt pack</a:t>
            </a:r>
            <a:endParaRPr lang="en-US" sz="1900" dirty="0"/>
          </a:p>
        </p:txBody>
      </p:sp>
      <p:sp>
        <p:nvSpPr>
          <p:cNvPr id="12" name="Text 10"/>
          <p:cNvSpPr/>
          <p:nvPr/>
        </p:nvSpPr>
        <p:spPr>
          <a:xfrm>
            <a:off x="4626864" y="4069080"/>
            <a:ext cx="2907792" cy="1005840"/>
          </a:xfrm>
          <a:prstGeom prst="rect">
            <a:avLst/>
          </a:prstGeom>
          <a:noFill/>
          <a:ln/>
        </p:spPr>
        <p:txBody>
          <a:bodyPr wrap="square" lIns="0" tIns="0" rIns="0" bIns="0" rtlCol="0" anchor="t"/>
          <a:lstStyle/>
          <a:p>
            <a:pPr indent="0" marL="0">
              <a:lnSpc>
                <a:spcPts val="1700"/>
              </a:lnSpc>
              <a:buNone/>
            </a:pPr>
            <a:r>
              <a:rPr lang="en-US" sz="1300" dirty="0">
                <a:solidFill>
                  <a:srgbClr val="2C5475"/>
                </a:solidFill>
                <a:latin typeface="Calibri" pitchFamily="34" charset="0"/>
                <a:ea typeface="Calibri" pitchFamily="34" charset="-122"/>
                <a:cs typeface="Calibri" pitchFamily="34" charset="-120"/>
              </a:rPr>
              <a:t>Vet, pull, enrich, qualify, and the opener. Copy buttons, added to the site prompt library.</a:t>
            </a:r>
            <a:endParaRPr lang="en-US" sz="1300" dirty="0"/>
          </a:p>
        </p:txBody>
      </p:sp>
      <p:sp>
        <p:nvSpPr>
          <p:cNvPr id="13" name="Shape 11"/>
          <p:cNvSpPr/>
          <p:nvPr/>
        </p:nvSpPr>
        <p:spPr>
          <a:xfrm>
            <a:off x="8065008" y="2606040"/>
            <a:ext cx="3456432" cy="2651760"/>
          </a:xfrm>
          <a:prstGeom prst="roundRect">
            <a:avLst>
              <a:gd name="adj" fmla="val 1724"/>
            </a:avLst>
          </a:prstGeom>
          <a:solidFill>
            <a:srgbClr val="FFFFFF"/>
          </a:solidFill>
          <a:ln w="9525">
            <a:solidFill>
              <a:srgbClr val="D2E0EA"/>
            </a:solidFill>
            <a:prstDash val="solid"/>
          </a:ln>
          <a:effectLst>
            <a:outerShdw sx="100000" sy="100000" kx="0" ky="0" algn="bl" rotWithShape="0" blurRad="177800" dist="38100" dir="5400000">
              <a:srgbClr val="16304A">
                <a:alpha val="10000"/>
              </a:srgbClr>
            </a:outerShdw>
          </a:effectLst>
        </p:spPr>
      </p:sp>
      <p:sp>
        <p:nvSpPr>
          <p:cNvPr id="14" name="Text 12"/>
          <p:cNvSpPr/>
          <p:nvPr/>
        </p:nvSpPr>
        <p:spPr>
          <a:xfrm>
            <a:off x="8339328" y="2843784"/>
            <a:ext cx="2907792" cy="274320"/>
          </a:xfrm>
          <a:prstGeom prst="rect">
            <a:avLst/>
          </a:prstGeom>
          <a:noFill/>
          <a:ln/>
        </p:spPr>
        <p:txBody>
          <a:bodyPr wrap="square" lIns="0" tIns="0" rIns="0" bIns="0" rtlCol="0" anchor="ctr"/>
          <a:lstStyle/>
          <a:p>
            <a:pPr indent="0" marL="0">
              <a:buNone/>
            </a:pPr>
            <a:r>
              <a:rPr lang="en-US" sz="1000" b="1" spc="160" kern="0" dirty="0">
                <a:solidFill>
                  <a:srgbClr val="C2603F"/>
                </a:solidFill>
                <a:latin typeface="Courier New" pitchFamily="34" charset="0"/>
                <a:ea typeface="Courier New" pitchFamily="34" charset="-122"/>
                <a:cs typeface="Courier New" pitchFamily="34" charset="-120"/>
              </a:rPr>
              <a:t>VETTED STARTING POINTS</a:t>
            </a:r>
            <a:endParaRPr lang="en-US" sz="1000" dirty="0"/>
          </a:p>
        </p:txBody>
      </p:sp>
      <p:sp>
        <p:nvSpPr>
          <p:cNvPr id="15" name="Text 13"/>
          <p:cNvSpPr/>
          <p:nvPr/>
        </p:nvSpPr>
        <p:spPr>
          <a:xfrm>
            <a:off x="8339328" y="3191256"/>
            <a:ext cx="2907792" cy="822960"/>
          </a:xfrm>
          <a:prstGeom prst="rect">
            <a:avLst/>
          </a:prstGeom>
          <a:noFill/>
          <a:ln/>
        </p:spPr>
        <p:txBody>
          <a:bodyPr wrap="square" lIns="0" tIns="0" rIns="0" bIns="0" rtlCol="0" anchor="t"/>
          <a:lstStyle/>
          <a:p>
            <a:pPr indent="0" marL="0">
              <a:lnSpc>
                <a:spcPts val="2300"/>
              </a:lnSpc>
              <a:buNone/>
            </a:pPr>
            <a:r>
              <a:rPr lang="en-US" sz="1900" b="1" dirty="0">
                <a:solidFill>
                  <a:srgbClr val="16304A"/>
                </a:solidFill>
                <a:latin typeface="Arial" pitchFamily="34" charset="0"/>
                <a:ea typeface="Arial" pitchFamily="34" charset="-122"/>
                <a:cs typeface="Arial" pitchFamily="34" charset="-120"/>
              </a:rPr>
              <a:t>Source bank</a:t>
            </a:r>
            <a:endParaRPr lang="en-US" sz="1900" dirty="0"/>
          </a:p>
        </p:txBody>
      </p:sp>
      <p:sp>
        <p:nvSpPr>
          <p:cNvPr id="16" name="Text 14"/>
          <p:cNvSpPr/>
          <p:nvPr/>
        </p:nvSpPr>
        <p:spPr>
          <a:xfrm>
            <a:off x="8339328" y="4069080"/>
            <a:ext cx="2907792" cy="1005840"/>
          </a:xfrm>
          <a:prstGeom prst="rect">
            <a:avLst/>
          </a:prstGeom>
          <a:noFill/>
          <a:ln/>
        </p:spPr>
        <p:txBody>
          <a:bodyPr wrap="square" lIns="0" tIns="0" rIns="0" bIns="0" rtlCol="0" anchor="t"/>
          <a:lstStyle/>
          <a:p>
            <a:pPr indent="0" marL="0">
              <a:lnSpc>
                <a:spcPts val="1700"/>
              </a:lnSpc>
              <a:buNone/>
            </a:pPr>
            <a:r>
              <a:rPr lang="en-US" sz="1300" dirty="0">
                <a:solidFill>
                  <a:srgbClr val="2C5475"/>
                </a:solidFill>
                <a:latin typeface="Calibri" pitchFamily="34" charset="0"/>
                <a:ea typeface="Calibri" pitchFamily="34" charset="-122"/>
                <a:cs typeface="Calibri" pitchFamily="34" charset="-120"/>
              </a:rPr>
              <a:t>Public sources by category, flagged green, check-it, or don't. With the reason for each.</a:t>
            </a:r>
            <a:endParaRPr lang="en-US" sz="1300" dirty="0"/>
          </a:p>
        </p:txBody>
      </p:sp>
      <p:sp>
        <p:nvSpPr>
          <p:cNvPr id="17" name="Shape 15"/>
          <p:cNvSpPr/>
          <p:nvPr/>
        </p:nvSpPr>
        <p:spPr>
          <a:xfrm>
            <a:off x="640080" y="5577840"/>
            <a:ext cx="10881360" cy="694944"/>
          </a:xfrm>
          <a:prstGeom prst="roundRect">
            <a:avLst>
              <a:gd name="adj" fmla="val 6579"/>
            </a:avLst>
          </a:prstGeom>
          <a:solidFill>
            <a:srgbClr val="16304A"/>
          </a:solidFill>
          <a:ln w="9525">
            <a:solidFill>
              <a:srgbClr val="16304A"/>
            </a:solidFill>
            <a:prstDash val="solid"/>
          </a:ln>
          <a:effectLst>
            <a:outerShdw sx="100000" sy="100000" kx="0" ky="0" algn="bl" rotWithShape="0" blurRad="177800" dist="38100" dir="5400000">
              <a:srgbClr val="16304A">
                <a:alpha val="10000"/>
              </a:srgbClr>
            </a:outerShdw>
          </a:effectLst>
        </p:spPr>
      </p:sp>
      <p:sp>
        <p:nvSpPr>
          <p:cNvPr id="18" name="Text 16"/>
          <p:cNvSpPr/>
          <p:nvPr/>
        </p:nvSpPr>
        <p:spPr>
          <a:xfrm>
            <a:off x="1005840" y="5623560"/>
            <a:ext cx="10149840" cy="603504"/>
          </a:xfrm>
          <a:prstGeom prst="rect">
            <a:avLst/>
          </a:prstGeom>
          <a:noFill/>
          <a:ln/>
        </p:spPr>
        <p:txBody>
          <a:bodyPr wrap="square" lIns="0" tIns="0" rIns="0" bIns="0" rtlCol="0" anchor="ctr"/>
          <a:lstStyle/>
          <a:p>
            <a:pPr indent="0" marL="0">
              <a:buNone/>
            </a:pPr>
            <a:r>
              <a:rPr lang="en-US" sz="1400" dirty="0">
                <a:solidFill>
                  <a:srgbClr val="EAF2F7"/>
                </a:solidFill>
                <a:latin typeface="Calibri" pitchFamily="34" charset="0"/>
                <a:ea typeface="Calibri" pitchFamily="34" charset="-122"/>
                <a:cs typeface="Calibri" pitchFamily="34" charset="-120"/>
              </a:rPr>
              <a:t>Three asks, same as every month: send us your prompts, tell us what you want covered next, and tell us how you're actually using this.</a:t>
            </a:r>
            <a:endParaRPr lang="en-US" sz="1400" dirty="0"/>
          </a:p>
        </p:txBody>
      </p:sp>
      <p:sp>
        <p:nvSpPr>
          <p:cNvPr id="19" name="Text 17"/>
          <p:cNvSpPr/>
          <p:nvPr/>
        </p:nvSpPr>
        <p:spPr>
          <a:xfrm>
            <a:off x="640080" y="6473952"/>
            <a:ext cx="5486400" cy="237744"/>
          </a:xfrm>
          <a:prstGeom prst="rect">
            <a:avLst/>
          </a:prstGeom>
          <a:noFill/>
          <a:ln/>
        </p:spPr>
        <p:txBody>
          <a:bodyPr wrap="square" lIns="0" tIns="0" rIns="0" bIns="0" rtlCol="0" anchor="ctr"/>
          <a:lstStyle/>
          <a:p>
            <a:pPr indent="0" marL="0">
              <a:buNone/>
            </a:pPr>
            <a:r>
              <a:rPr lang="en-US" sz="850" spc="160" kern="0" dirty="0">
                <a:solidFill>
                  <a:srgbClr val="6B8499"/>
                </a:solidFill>
                <a:latin typeface="Courier New" pitchFamily="34" charset="0"/>
                <a:ea typeface="Courier New" pitchFamily="34" charset="-122"/>
                <a:cs typeface="Courier New" pitchFamily="34" charset="-120"/>
              </a:rPr>
              <a:t>AI × CRE  ·  SESSION 06  ·  AUG 21, 2026</a:t>
            </a:r>
            <a:endParaRPr lang="en-US" sz="850" dirty="0"/>
          </a:p>
        </p:txBody>
      </p:sp>
      <p:sp>
        <p:nvSpPr>
          <p:cNvPr id="20" name="Text 18"/>
          <p:cNvSpPr/>
          <p:nvPr/>
        </p:nvSpPr>
        <p:spPr>
          <a:xfrm>
            <a:off x="10972800" y="6473952"/>
            <a:ext cx="548640" cy="237744"/>
          </a:xfrm>
          <a:prstGeom prst="rect">
            <a:avLst/>
          </a:prstGeom>
          <a:noFill/>
          <a:ln/>
        </p:spPr>
        <p:txBody>
          <a:bodyPr wrap="square" lIns="0" tIns="0" rIns="0" bIns="0" rtlCol="0" anchor="ctr"/>
          <a:lstStyle/>
          <a:p>
            <a:pPr algn="r" indent="0" marL="0">
              <a:buNone/>
            </a:pPr>
            <a:r>
              <a:rPr lang="en-US" sz="850" dirty="0">
                <a:solidFill>
                  <a:srgbClr val="6B8499"/>
                </a:solidFill>
                <a:latin typeface="Courier New" pitchFamily="34" charset="0"/>
                <a:ea typeface="Courier New" pitchFamily="34" charset="-122"/>
                <a:cs typeface="Courier New" pitchFamily="34" charset="-120"/>
              </a:rPr>
              <a:t>26</a:t>
            </a:r>
            <a:endParaRPr lang="en-US" sz="85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16304A"/>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40080" y="640080"/>
            <a:ext cx="1005840" cy="1005840"/>
          </a:xfrm>
          <a:prstGeom prst="rect">
            <a:avLst/>
          </a:prstGeom>
        </p:spPr>
      </p:pic>
      <p:sp>
        <p:nvSpPr>
          <p:cNvPr id="3" name="Text 0"/>
          <p:cNvSpPr/>
          <p:nvPr/>
        </p:nvSpPr>
        <p:spPr>
          <a:xfrm>
            <a:off x="640080" y="2103120"/>
            <a:ext cx="8229600" cy="1005840"/>
          </a:xfrm>
          <a:prstGeom prst="rect">
            <a:avLst/>
          </a:prstGeom>
          <a:noFill/>
          <a:ln/>
        </p:spPr>
        <p:txBody>
          <a:bodyPr wrap="square" lIns="0" tIns="0" rIns="0" bIns="0" rtlCol="0" anchor="ctr"/>
          <a:lstStyle/>
          <a:p>
            <a:pPr indent="0" marL="0">
              <a:buNone/>
            </a:pPr>
            <a:r>
              <a:rPr lang="en-US" sz="5000" b="1" dirty="0">
                <a:solidFill>
                  <a:srgbClr val="EAF2F7"/>
                </a:solidFill>
                <a:latin typeface="Arial" pitchFamily="34" charset="0"/>
                <a:ea typeface="Arial" pitchFamily="34" charset="-122"/>
                <a:cs typeface="Arial" pitchFamily="34" charset="-120"/>
              </a:rPr>
              <a:t>Questions.</a:t>
            </a:r>
            <a:endParaRPr lang="en-US" sz="5000" dirty="0"/>
          </a:p>
        </p:txBody>
      </p:sp>
      <p:sp>
        <p:nvSpPr>
          <p:cNvPr id="4" name="Text 1"/>
          <p:cNvSpPr/>
          <p:nvPr/>
        </p:nvSpPr>
        <p:spPr>
          <a:xfrm>
            <a:off x="640080" y="3200400"/>
            <a:ext cx="8778240" cy="1097280"/>
          </a:xfrm>
          <a:prstGeom prst="rect">
            <a:avLst/>
          </a:prstGeom>
          <a:noFill/>
          <a:ln/>
        </p:spPr>
        <p:txBody>
          <a:bodyPr wrap="square" lIns="0" tIns="0" rIns="0" bIns="0" rtlCol="0" anchor="t"/>
          <a:lstStyle/>
          <a:p>
            <a:pPr indent="0" marL="0">
              <a:lnSpc>
                <a:spcPts val="2200"/>
              </a:lnSpc>
              <a:buNone/>
            </a:pPr>
            <a:r>
              <a:rPr lang="en-US" sz="1500" dirty="0">
                <a:solidFill>
                  <a:srgbClr val="9FC0D8"/>
                </a:solidFill>
                <a:latin typeface="Calibri" pitchFamily="34" charset="0"/>
                <a:ea typeface="Calibri" pitchFamily="34" charset="-122"/>
                <a:cs typeface="Calibri" pitchFamily="34" charset="-120"/>
              </a:rPr>
              <a:t>And the one I'll get anyway: yes, I know you want to do this on LinkedIn. Their user agreement names browser extensions specifically. Read one profile you were already going to read and let AI help you write to that person. Don't build a list.</a:t>
            </a:r>
            <a:endParaRPr lang="en-US" sz="1500" dirty="0"/>
          </a:p>
        </p:txBody>
      </p:sp>
      <p:sp>
        <p:nvSpPr>
          <p:cNvPr id="5" name="Text 2"/>
          <p:cNvSpPr/>
          <p:nvPr/>
        </p:nvSpPr>
        <p:spPr>
          <a:xfrm>
            <a:off x="640080" y="4663440"/>
            <a:ext cx="3657600" cy="274320"/>
          </a:xfrm>
          <a:prstGeom prst="rect">
            <a:avLst/>
          </a:prstGeom>
          <a:noFill/>
          <a:ln/>
        </p:spPr>
        <p:txBody>
          <a:bodyPr wrap="square" lIns="0" tIns="0" rIns="0" bIns="0" rtlCol="0" anchor="ctr"/>
          <a:lstStyle/>
          <a:p>
            <a:pPr indent="0" marL="0">
              <a:buNone/>
            </a:pPr>
            <a:r>
              <a:rPr lang="en-US" sz="1100" b="1" spc="220" kern="0" dirty="0">
                <a:solidFill>
                  <a:srgbClr val="D9694C"/>
                </a:solidFill>
                <a:latin typeface="Courier New" pitchFamily="34" charset="0"/>
                <a:ea typeface="Courier New" pitchFamily="34" charset="-122"/>
                <a:cs typeface="Courier New" pitchFamily="34" charset="-120"/>
              </a:rPr>
              <a:t>NEXT SESSION</a:t>
            </a:r>
            <a:endParaRPr lang="en-US" sz="1100" dirty="0"/>
          </a:p>
        </p:txBody>
      </p:sp>
      <p:sp>
        <p:nvSpPr>
          <p:cNvPr id="6" name="Text 3"/>
          <p:cNvSpPr/>
          <p:nvPr/>
        </p:nvSpPr>
        <p:spPr>
          <a:xfrm>
            <a:off x="640080" y="4956048"/>
            <a:ext cx="9144000" cy="310896"/>
          </a:xfrm>
          <a:prstGeom prst="rect">
            <a:avLst/>
          </a:prstGeom>
          <a:noFill/>
          <a:ln/>
        </p:spPr>
        <p:txBody>
          <a:bodyPr wrap="square" lIns="0" tIns="0" rIns="0" bIns="0" rtlCol="0" anchor="ctr"/>
          <a:lstStyle/>
          <a:p>
            <a:pPr indent="0" marL="0">
              <a:buNone/>
            </a:pPr>
            <a:r>
              <a:rPr lang="en-US" sz="1800" dirty="0">
                <a:solidFill>
                  <a:srgbClr val="EAF2F7"/>
                </a:solidFill>
                <a:latin typeface="Arial" pitchFamily="34" charset="0"/>
                <a:ea typeface="Arial" pitchFamily="34" charset="-122"/>
                <a:cs typeface="Arial" pitchFamily="34" charset="-120"/>
              </a:rPr>
              <a:t>Friday, September 18, 2026  ·  10:00 AM ET  ·  Microsoft Teams</a:t>
            </a:r>
            <a:endParaRPr lang="en-US" sz="1800" dirty="0"/>
          </a:p>
        </p:txBody>
      </p:sp>
      <p:sp>
        <p:nvSpPr>
          <p:cNvPr id="7" name="Text 4"/>
          <p:cNvSpPr/>
          <p:nvPr/>
        </p:nvSpPr>
        <p:spPr>
          <a:xfrm>
            <a:off x="640080" y="5303520"/>
            <a:ext cx="9144000" cy="292608"/>
          </a:xfrm>
          <a:prstGeom prst="rect">
            <a:avLst/>
          </a:prstGeom>
          <a:noFill/>
          <a:ln/>
        </p:spPr>
        <p:txBody>
          <a:bodyPr wrap="square" lIns="0" tIns="0" rIns="0" bIns="0" rtlCol="0" anchor="ctr"/>
          <a:lstStyle/>
          <a:p>
            <a:pPr indent="0" marL="0">
              <a:buNone/>
            </a:pPr>
            <a:r>
              <a:rPr lang="en-US" sz="1450" dirty="0">
                <a:solidFill>
                  <a:srgbClr val="D9694C"/>
                </a:solidFill>
                <a:latin typeface="Calibri" pitchFamily="34" charset="0"/>
                <a:ea typeface="Calibri" pitchFamily="34" charset="-122"/>
                <a:cs typeface="Calibri" pitchFamily="34" charset="-120"/>
              </a:rPr>
              <a:t>Michelle Hamilton  ·  Build Your Own AI Chief of Staff</a:t>
            </a:r>
            <a:endParaRPr lang="en-US" sz="1450" dirty="0"/>
          </a:p>
        </p:txBody>
      </p:sp>
      <p:sp>
        <p:nvSpPr>
          <p:cNvPr id="8" name="Text 5"/>
          <p:cNvSpPr/>
          <p:nvPr/>
        </p:nvSpPr>
        <p:spPr>
          <a:xfrm>
            <a:off x="640080" y="5870448"/>
            <a:ext cx="10607040" cy="365760"/>
          </a:xfrm>
          <a:prstGeom prst="rect">
            <a:avLst/>
          </a:prstGeom>
          <a:noFill/>
          <a:ln/>
        </p:spPr>
        <p:txBody>
          <a:bodyPr wrap="square" lIns="0" tIns="0" rIns="0" bIns="0" rtlCol="0" anchor="ctr"/>
          <a:lstStyle/>
          <a:p>
            <a:pPr indent="0" marL="0">
              <a:buNone/>
            </a:pPr>
            <a:r>
              <a:rPr lang="en-US" sz="1300" dirty="0">
                <a:solidFill>
                  <a:srgbClr val="9FC0D8"/>
                </a:solidFill>
                <a:latin typeface="Calibri" pitchFamily="34" charset="0"/>
                <a:ea typeface="Calibri" pitchFamily="34" charset="-122"/>
                <a:cs typeface="Calibri" pitchFamily="34" charset="-120"/>
              </a:rPr>
              <a:t>Ivy Marguerite  ·  imarguerite@eyeqmonitoring.com  ·  aixcre site: sessions, prompt library, worksheets</a:t>
            </a:r>
            <a:endParaRPr lang="en-US" sz="13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27</Slides>
  <Notes>27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27</vt:i4>
      </vt:variant>
    </vt:vector>
  </HeadingPairs>
  <TitlesOfParts>
    <vt:vector size="3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vector>
  </TitlesOfParts>
  <Company>AI x CRE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AI x CRE Session 06 - From Data Dump to Deal Flow</dc:title>
  <dc:subject>PptxGenJS Presentation</dc:subject>
  <dc:creator>AI x CRE</dc:creator>
  <cp:lastModifiedBy>AI x CRE</cp:lastModifiedBy>
  <cp:revision>1</cp:revision>
  <dcterms:created xsi:type="dcterms:W3CDTF">2026-08-20T17:30:33Z</dcterms:created>
  <dcterms:modified xsi:type="dcterms:W3CDTF">2026-08-20T17:30:33Z</dcterms:modified>
</cp:coreProperties>
</file>